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19"/>
    <p:sldId id="257" r:id="rId20"/>
    <p:sldId id="258" r:id="rId21"/>
    <p:sldId id="259" r:id="rId22"/>
    <p:sldId id="260" r:id="rId23"/>
    <p:sldId id="261" r:id="rId24"/>
    <p:sldId id="262" r:id="rId25"/>
    <p:sldId id="263" r:id="rId26"/>
    <p:sldId id="264" r:id="rId30"/>
    <p:sldId id="265" r:id="rId31"/>
    <p:sldId id="266" r:id="rId32"/>
    <p:sldId id="267" r:id="rId33"/>
    <p:sldId id="268" r:id="rId34"/>
    <p:sldId id="269" r:id="rId35"/>
    <p:sldId id="270" r:id="rId36"/>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
      <p:font typeface="Open Sans Light" charset="1" panose="020B0306030504020204"/>
      <p:regular r:id="rId15"/>
    </p:embeddedFont>
    <p:embeddedFont>
      <p:font typeface="Open Sans Light Bold" charset="1" panose="020B0806030504020204"/>
      <p:regular r:id="rId16"/>
    </p:embeddedFont>
    <p:embeddedFont>
      <p:font typeface="Open Sans Light Italics" charset="1" panose="020B0306030504020204"/>
      <p:regular r:id="rId17"/>
    </p:embeddedFont>
    <p:embeddedFont>
      <p:font typeface="Open Sans Light Bold Italics" charset="1" panose="020B080603050402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ABV</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686835" y="1035703"/>
            <a:ext cx="257702" cy="8229600"/>
          </a:xfrm>
          <a:prstGeom prst="rect">
            <a:avLst/>
          </a:prstGeom>
          <a:solidFill>
            <a:srgbClr val="020301"/>
          </a:solidFill>
        </p:spPr>
      </p:sp>
      <p:sp>
        <p:nvSpPr>
          <p:cNvPr name="AutoShape 3" id="3"/>
          <p:cNvSpPr/>
          <p:nvPr/>
        </p:nvSpPr>
        <p:spPr>
          <a:xfrm rot="0">
            <a:off x="18002863" y="-233785"/>
            <a:ext cx="567624" cy="10768576"/>
          </a:xfrm>
          <a:prstGeom prst="rect">
            <a:avLst/>
          </a:prstGeom>
          <a:solidFill>
            <a:srgbClr val="020301"/>
          </a:solidFill>
        </p:spPr>
      </p:sp>
      <p:sp>
        <p:nvSpPr>
          <p:cNvPr name="TextBox 4" id="4"/>
          <p:cNvSpPr txBox="true"/>
          <p:nvPr/>
        </p:nvSpPr>
        <p:spPr>
          <a:xfrm rot="0">
            <a:off x="5133778" y="2880179"/>
            <a:ext cx="10871752" cy="5206445"/>
          </a:xfrm>
          <a:prstGeom prst="rect">
            <a:avLst/>
          </a:prstGeom>
        </p:spPr>
        <p:txBody>
          <a:bodyPr anchor="t" rtlCol="false" tIns="0" lIns="0" bIns="0" rIns="0">
            <a:spAutoFit/>
          </a:bodyPr>
          <a:lstStyle/>
          <a:p>
            <a:pPr algn="l">
              <a:lnSpc>
                <a:spcPts val="10100"/>
              </a:lnSpc>
            </a:pPr>
            <a:r>
              <a:rPr lang="en-US" sz="10100">
                <a:solidFill>
                  <a:srgbClr val="020301"/>
                </a:solidFill>
                <a:latin typeface="League Spartan"/>
              </a:rPr>
              <a:t>Project on Automated Social Media Marketing</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6582" y="3465216"/>
            <a:ext cx="3988691" cy="3356569"/>
          </a:xfrm>
          <a:prstGeom prst="rect">
            <a:avLst/>
          </a:prstGeom>
        </p:spPr>
      </p:pic>
      <p:sp>
        <p:nvSpPr>
          <p:cNvPr name="TextBox 6" id="6"/>
          <p:cNvSpPr txBox="true"/>
          <p:nvPr/>
        </p:nvSpPr>
        <p:spPr>
          <a:xfrm rot="0">
            <a:off x="5371903" y="1169053"/>
            <a:ext cx="9964019" cy="504805"/>
          </a:xfrm>
          <a:prstGeom prst="rect">
            <a:avLst/>
          </a:prstGeom>
        </p:spPr>
        <p:txBody>
          <a:bodyPr anchor="t" rtlCol="false" tIns="0" lIns="0" bIns="0" rIns="0">
            <a:spAutoFit/>
          </a:bodyPr>
          <a:lstStyle/>
          <a:p>
            <a:pPr algn="l">
              <a:lnSpc>
                <a:spcPts val="3850"/>
              </a:lnSpc>
            </a:pPr>
            <a:r>
              <a:rPr lang="en-US" sz="3500" spc="220">
                <a:solidFill>
                  <a:srgbClr val="020301"/>
                </a:solidFill>
                <a:latin typeface="Glacial Indifference Bold"/>
              </a:rPr>
              <a:t>UCONN OPIM 5272 FINAL PRESENTATION</a:t>
            </a:r>
          </a:p>
        </p:txBody>
      </p:sp>
      <p:sp>
        <p:nvSpPr>
          <p:cNvPr name="TextBox 7" id="7"/>
          <p:cNvSpPr txBox="true"/>
          <p:nvPr/>
        </p:nvSpPr>
        <p:spPr>
          <a:xfrm rot="0">
            <a:off x="5009999" y="8766214"/>
            <a:ext cx="13050014" cy="499089"/>
          </a:xfrm>
          <a:prstGeom prst="rect">
            <a:avLst/>
          </a:prstGeom>
        </p:spPr>
        <p:txBody>
          <a:bodyPr anchor="t" rtlCol="false" tIns="0" lIns="0" bIns="0" rIns="0">
            <a:spAutoFit/>
          </a:bodyPr>
          <a:lstStyle/>
          <a:p>
            <a:pPr algn="l">
              <a:lnSpc>
                <a:spcPts val="4060"/>
              </a:lnSpc>
            </a:pPr>
            <a:r>
              <a:rPr lang="en-US" sz="2900">
                <a:solidFill>
                  <a:srgbClr val="020301"/>
                </a:solidFill>
                <a:latin typeface="Glacial Indifference Bold"/>
              </a:rPr>
              <a:t>Team  3</a:t>
            </a:r>
            <a:r>
              <a:rPr lang="en-US" sz="2900">
                <a:solidFill>
                  <a:srgbClr val="020301"/>
                </a:solidFill>
                <a:latin typeface="Glacial Indifference"/>
              </a:rPr>
              <a:t>| Sahibpreet Singh | Manisha Kharche | KavisreeMariappan | Hassan Kani</a:t>
            </a:r>
          </a:p>
        </p:txBody>
      </p:sp>
      <p:sp>
        <p:nvSpPr>
          <p:cNvPr name="TextBox 8" id="8"/>
          <p:cNvSpPr txBox="true"/>
          <p:nvPr/>
        </p:nvSpPr>
        <p:spPr>
          <a:xfrm rot="0">
            <a:off x="17268825" y="9432236"/>
            <a:ext cx="246519" cy="584795"/>
          </a:xfrm>
          <a:prstGeom prst="rect">
            <a:avLst/>
          </a:prstGeom>
        </p:spPr>
        <p:txBody>
          <a:bodyPr anchor="t" rtlCol="false" tIns="0" lIns="0" bIns="0" rIns="0">
            <a:spAutoFit/>
          </a:bodyPr>
          <a:lstStyle/>
          <a:p>
            <a:pPr algn="ctr">
              <a:lnSpc>
                <a:spcPts val="4759"/>
              </a:lnSpc>
            </a:pPr>
            <a:r>
              <a:rPr lang="en-US" sz="3399">
                <a:solidFill>
                  <a:srgbClr val="020301"/>
                </a:solidFill>
                <a:latin typeface="Open Sans Light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09321" y="5985546"/>
            <a:ext cx="3345565" cy="4884036"/>
          </a:xfrm>
          <a:prstGeom prst="rect">
            <a:avLst/>
          </a:prstGeom>
        </p:spPr>
      </p:pic>
      <p:sp>
        <p:nvSpPr>
          <p:cNvPr name="AutoShape 3" id="3"/>
          <p:cNvSpPr/>
          <p:nvPr/>
        </p:nvSpPr>
        <p:spPr>
          <a:xfrm rot="0">
            <a:off x="18002863" y="-233785"/>
            <a:ext cx="567624" cy="10768576"/>
          </a:xfrm>
          <a:prstGeom prst="rect">
            <a:avLst/>
          </a:prstGeom>
          <a:solidFill>
            <a:srgbClr val="F3F5F9"/>
          </a:solidFill>
        </p:spPr>
      </p:sp>
      <p:pic>
        <p:nvPicPr>
          <p:cNvPr name="Picture 4" id="4"/>
          <p:cNvPicPr>
            <a:picLocks noChangeAspect="true"/>
          </p:cNvPicPr>
          <p:nvPr/>
        </p:nvPicPr>
        <p:blipFill>
          <a:blip r:embed="rId4"/>
          <a:srcRect l="23804" t="31505" r="49249" b="40297"/>
          <a:stretch>
            <a:fillRect/>
          </a:stretch>
        </p:blipFill>
        <p:spPr>
          <a:xfrm flipH="false" flipV="false" rot="0">
            <a:off x="385872" y="3556142"/>
            <a:ext cx="5968093" cy="3512865"/>
          </a:xfrm>
          <a:prstGeom prst="rect">
            <a:avLst/>
          </a:prstGeom>
        </p:spPr>
      </p:pic>
      <p:pic>
        <p:nvPicPr>
          <p:cNvPr name="Picture 5" id="5"/>
          <p:cNvPicPr>
            <a:picLocks noChangeAspect="true"/>
          </p:cNvPicPr>
          <p:nvPr/>
        </p:nvPicPr>
        <p:blipFill>
          <a:blip r:embed="rId5"/>
          <a:srcRect l="22780" t="21802" r="0" b="9977"/>
          <a:stretch>
            <a:fillRect/>
          </a:stretch>
        </p:blipFill>
        <p:spPr>
          <a:xfrm flipH="false" flipV="false" rot="0">
            <a:off x="7864322" y="2864724"/>
            <a:ext cx="9394978" cy="4668793"/>
          </a:xfrm>
          <a:prstGeom prst="rect">
            <a:avLst/>
          </a:prstGeom>
        </p:spPr>
      </p:pic>
      <p:sp>
        <p:nvSpPr>
          <p:cNvPr name="TextBox 6" id="6"/>
          <p:cNvSpPr txBox="true"/>
          <p:nvPr/>
        </p:nvSpPr>
        <p:spPr>
          <a:xfrm rot="0">
            <a:off x="10597584" y="8945880"/>
            <a:ext cx="6661716" cy="312420"/>
          </a:xfrm>
          <a:prstGeom prst="rect">
            <a:avLst/>
          </a:prstGeom>
        </p:spPr>
        <p:txBody>
          <a:bodyPr anchor="t" rtlCol="false" tIns="0" lIns="0" bIns="0" rIns="0">
            <a:spAutoFit/>
          </a:bodyPr>
          <a:lstStyle/>
          <a:p>
            <a:pPr algn="r">
              <a:lnSpc>
                <a:spcPts val="2520"/>
              </a:lnSpc>
            </a:pPr>
            <a:r>
              <a:rPr lang="en-US" sz="1800">
                <a:solidFill>
                  <a:srgbClr val="000000"/>
                </a:solidFill>
                <a:latin typeface="Glacial Indifference"/>
              </a:rPr>
              <a:t>Team 3 | Project on Automated Social Media Marketing</a:t>
            </a:r>
          </a:p>
        </p:txBody>
      </p:sp>
      <p:sp>
        <p:nvSpPr>
          <p:cNvPr name="TextBox 7" id="7"/>
          <p:cNvSpPr txBox="true"/>
          <p:nvPr/>
        </p:nvSpPr>
        <p:spPr>
          <a:xfrm rot="0">
            <a:off x="385872" y="641637"/>
            <a:ext cx="8214380" cy="1812211"/>
          </a:xfrm>
          <a:prstGeom prst="rect">
            <a:avLst/>
          </a:prstGeom>
        </p:spPr>
        <p:txBody>
          <a:bodyPr anchor="t" rtlCol="false" tIns="0" lIns="0" bIns="0" rIns="0">
            <a:spAutoFit/>
          </a:bodyPr>
          <a:lstStyle/>
          <a:p>
            <a:pPr algn="l">
              <a:lnSpc>
                <a:spcPts val="7040"/>
              </a:lnSpc>
            </a:pPr>
            <a:r>
              <a:rPr lang="en-US" sz="6399" spc="223">
                <a:solidFill>
                  <a:srgbClr val="000000"/>
                </a:solidFill>
                <a:latin typeface="League Spartan Bold"/>
              </a:rPr>
              <a:t>DATABASE DEMONSTRATION</a:t>
            </a:r>
          </a:p>
        </p:txBody>
      </p:sp>
      <p:sp>
        <p:nvSpPr>
          <p:cNvPr name="TextBox 8" id="8"/>
          <p:cNvSpPr txBox="true"/>
          <p:nvPr/>
        </p:nvSpPr>
        <p:spPr>
          <a:xfrm rot="0">
            <a:off x="1056118" y="7763157"/>
            <a:ext cx="4627602" cy="39812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Light Bold Italics"/>
              </a:rPr>
              <a:t>Created  12 tables for this project</a:t>
            </a:r>
          </a:p>
        </p:txBody>
      </p:sp>
      <p:sp>
        <p:nvSpPr>
          <p:cNvPr name="TextBox 9" id="9"/>
          <p:cNvSpPr txBox="true"/>
          <p:nvPr/>
        </p:nvSpPr>
        <p:spPr>
          <a:xfrm rot="0">
            <a:off x="9720764" y="7763157"/>
            <a:ext cx="5206722" cy="39812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Light Bold Italics"/>
              </a:rPr>
              <a:t>10 - 15 records were added each table</a:t>
            </a:r>
          </a:p>
        </p:txBody>
      </p:sp>
      <p:sp>
        <p:nvSpPr>
          <p:cNvPr name="TextBox 10" id="10"/>
          <p:cNvSpPr txBox="true"/>
          <p:nvPr/>
        </p:nvSpPr>
        <p:spPr>
          <a:xfrm rot="0">
            <a:off x="17136070" y="9422711"/>
            <a:ext cx="492978" cy="584795"/>
          </a:xfrm>
          <a:prstGeom prst="rect">
            <a:avLst/>
          </a:prstGeom>
        </p:spPr>
        <p:txBody>
          <a:bodyPr anchor="t" rtlCol="false" tIns="0" lIns="0" bIns="0" rIns="0">
            <a:spAutoFit/>
          </a:bodyPr>
          <a:lstStyle/>
          <a:p>
            <a:pPr algn="ctr">
              <a:lnSpc>
                <a:spcPts val="4759"/>
              </a:lnSpc>
            </a:pPr>
            <a:r>
              <a:rPr lang="en-US" sz="3399">
                <a:solidFill>
                  <a:srgbClr val="020301"/>
                </a:solidFill>
                <a:latin typeface="Open Sans Light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030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09321" y="6055685"/>
            <a:ext cx="3345565" cy="4884036"/>
          </a:xfrm>
          <a:prstGeom prst="rect">
            <a:avLst/>
          </a:prstGeom>
        </p:spPr>
      </p:pic>
      <p:sp>
        <p:nvSpPr>
          <p:cNvPr name="AutoShape 3" id="3"/>
          <p:cNvSpPr/>
          <p:nvPr/>
        </p:nvSpPr>
        <p:spPr>
          <a:xfrm rot="0">
            <a:off x="17792841" y="1028700"/>
            <a:ext cx="210021" cy="8229600"/>
          </a:xfrm>
          <a:prstGeom prst="rect">
            <a:avLst/>
          </a:prstGeom>
          <a:solidFill>
            <a:srgbClr val="F3F5F9"/>
          </a:solidFill>
        </p:spPr>
      </p:sp>
      <p:sp>
        <p:nvSpPr>
          <p:cNvPr name="AutoShape 4" id="4"/>
          <p:cNvSpPr/>
          <p:nvPr/>
        </p:nvSpPr>
        <p:spPr>
          <a:xfrm rot="0">
            <a:off x="18002863" y="-233785"/>
            <a:ext cx="567624" cy="10768576"/>
          </a:xfrm>
          <a:prstGeom prst="rect">
            <a:avLst/>
          </a:prstGeom>
          <a:solidFill>
            <a:srgbClr val="F3F5F9"/>
          </a:solidFill>
        </p:spPr>
      </p:sp>
      <p:pic>
        <p:nvPicPr>
          <p:cNvPr name="Picture 5" id="5"/>
          <p:cNvPicPr>
            <a:picLocks noChangeAspect="true"/>
          </p:cNvPicPr>
          <p:nvPr/>
        </p:nvPicPr>
        <p:blipFill>
          <a:blip r:embed="rId4"/>
          <a:srcRect l="0" t="0" r="0" b="0"/>
          <a:stretch>
            <a:fillRect/>
          </a:stretch>
        </p:blipFill>
        <p:spPr>
          <a:xfrm flipH="false" flipV="false" rot="0">
            <a:off x="3208085" y="2753438"/>
            <a:ext cx="13689612" cy="2390062"/>
          </a:xfrm>
          <a:prstGeom prst="rect">
            <a:avLst/>
          </a:prstGeom>
        </p:spPr>
      </p:pic>
      <p:sp>
        <p:nvSpPr>
          <p:cNvPr name="TextBox 6" id="6"/>
          <p:cNvSpPr txBox="true"/>
          <p:nvPr/>
        </p:nvSpPr>
        <p:spPr>
          <a:xfrm rot="0">
            <a:off x="274178" y="598190"/>
            <a:ext cx="9547880" cy="918170"/>
          </a:xfrm>
          <a:prstGeom prst="rect">
            <a:avLst/>
          </a:prstGeom>
        </p:spPr>
        <p:txBody>
          <a:bodyPr anchor="t" rtlCol="false" tIns="0" lIns="0" bIns="0" rIns="0">
            <a:spAutoFit/>
          </a:bodyPr>
          <a:lstStyle/>
          <a:p>
            <a:pPr algn="l">
              <a:lnSpc>
                <a:spcPts val="7040"/>
              </a:lnSpc>
            </a:pPr>
            <a:r>
              <a:rPr lang="en-US" sz="6399" spc="223">
                <a:solidFill>
                  <a:srgbClr val="FFDB15"/>
                </a:solidFill>
                <a:latin typeface="League Spartan Bold"/>
              </a:rPr>
              <a:t>SQL REPORT 1</a:t>
            </a:r>
          </a:p>
        </p:txBody>
      </p:sp>
      <p:sp>
        <p:nvSpPr>
          <p:cNvPr name="TextBox 7" id="7"/>
          <p:cNvSpPr txBox="true"/>
          <p:nvPr/>
        </p:nvSpPr>
        <p:spPr>
          <a:xfrm rot="0">
            <a:off x="437836" y="6145437"/>
            <a:ext cx="16459861" cy="2764671"/>
          </a:xfrm>
          <a:prstGeom prst="rect">
            <a:avLst/>
          </a:prstGeom>
        </p:spPr>
        <p:txBody>
          <a:bodyPr anchor="t" rtlCol="false" tIns="0" lIns="0" bIns="0" rIns="0">
            <a:spAutoFit/>
          </a:bodyPr>
          <a:lstStyle/>
          <a:p>
            <a:pPr marL="561344" indent="-280672" lvl="1">
              <a:lnSpc>
                <a:spcPts val="3640"/>
              </a:lnSpc>
              <a:buFont typeface="Arial"/>
              <a:buChar char="•"/>
            </a:pPr>
            <a:r>
              <a:rPr lang="en-US" sz="2600" spc="78">
                <a:solidFill>
                  <a:srgbClr val="FFDB15"/>
                </a:solidFill>
                <a:latin typeface="Glacial Indifference"/>
              </a:rPr>
              <a:t>Create a report to find the total promotion cost, likes and shares for every platform. Also find the cost of promotion per like and cost of promotion per share.</a:t>
            </a:r>
          </a:p>
          <a:p>
            <a:pPr marL="561344" indent="-280672" lvl="1">
              <a:lnSpc>
                <a:spcPts val="3640"/>
              </a:lnSpc>
              <a:buFont typeface="Arial"/>
              <a:buChar char="•"/>
            </a:pPr>
            <a:r>
              <a:rPr lang="en-US" sz="2600" spc="78">
                <a:solidFill>
                  <a:srgbClr val="FFDB15"/>
                </a:solidFill>
                <a:latin typeface="Glacial Indifference"/>
              </a:rPr>
              <a:t> Purpose of the report : This report is used to show the cost per share and cost per like received. </a:t>
            </a:r>
          </a:p>
          <a:p>
            <a:pPr marL="561344" indent="-280672" lvl="1">
              <a:lnSpc>
                <a:spcPts val="3640"/>
              </a:lnSpc>
              <a:buFont typeface="Arial"/>
              <a:buChar char="•"/>
            </a:pPr>
            <a:r>
              <a:rPr lang="en-US" sz="2600" spc="78">
                <a:solidFill>
                  <a:srgbClr val="FFDB15"/>
                </a:solidFill>
                <a:latin typeface="Glacial Indifference"/>
              </a:rPr>
              <a:t>Benefits - This will be useful to monitor and highlight the best performing platform for the clients. </a:t>
            </a:r>
          </a:p>
          <a:p>
            <a:pPr algn="l" marL="561342" indent="-280671" lvl="1">
              <a:lnSpc>
                <a:spcPts val="3640"/>
              </a:lnSpc>
              <a:buFont typeface="Arial"/>
              <a:buChar char="•"/>
            </a:pPr>
            <a:r>
              <a:rPr lang="en-US" sz="2600" spc="78">
                <a:solidFill>
                  <a:srgbClr val="FFDB15"/>
                </a:solidFill>
                <a:latin typeface="Glacial Indifference"/>
              </a:rPr>
              <a:t>Based on the information in this report, clients can make decision about the desirable platform based on reach / cost / r eturn on investment.</a:t>
            </a:r>
          </a:p>
        </p:txBody>
      </p:sp>
      <p:sp>
        <p:nvSpPr>
          <p:cNvPr name="TextBox 8" id="8"/>
          <p:cNvSpPr txBox="true"/>
          <p:nvPr/>
        </p:nvSpPr>
        <p:spPr>
          <a:xfrm rot="0">
            <a:off x="10052891" y="605790"/>
            <a:ext cx="7510113" cy="422910"/>
          </a:xfrm>
          <a:prstGeom prst="rect">
            <a:avLst/>
          </a:prstGeom>
        </p:spPr>
        <p:txBody>
          <a:bodyPr anchor="t" rtlCol="false" tIns="0" lIns="0" bIns="0" rIns="0">
            <a:spAutoFit/>
          </a:bodyPr>
          <a:lstStyle/>
          <a:p>
            <a:pPr algn="r">
              <a:lnSpc>
                <a:spcPts val="3359"/>
              </a:lnSpc>
            </a:pPr>
            <a:r>
              <a:rPr lang="en-US" sz="2400">
                <a:solidFill>
                  <a:srgbClr val="FFDB15"/>
                </a:solidFill>
                <a:latin typeface="Glacial Indifference"/>
              </a:rPr>
              <a:t>Team 3 | Project on Automated Social Media Marketing</a:t>
            </a:r>
          </a:p>
        </p:txBody>
      </p:sp>
      <p:sp>
        <p:nvSpPr>
          <p:cNvPr name="TextBox 9" id="9"/>
          <p:cNvSpPr txBox="true"/>
          <p:nvPr/>
        </p:nvSpPr>
        <p:spPr>
          <a:xfrm rot="0">
            <a:off x="17136070" y="9422711"/>
            <a:ext cx="492978"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09321" y="5985546"/>
            <a:ext cx="3345565" cy="4884036"/>
          </a:xfrm>
          <a:prstGeom prst="rect">
            <a:avLst/>
          </a:prstGeom>
        </p:spPr>
      </p:pic>
      <p:sp>
        <p:nvSpPr>
          <p:cNvPr name="AutoShape 3" id="3"/>
          <p:cNvSpPr/>
          <p:nvPr/>
        </p:nvSpPr>
        <p:spPr>
          <a:xfrm rot="0">
            <a:off x="17792841" y="1028700"/>
            <a:ext cx="210021" cy="8229600"/>
          </a:xfrm>
          <a:prstGeom prst="rect">
            <a:avLst/>
          </a:prstGeom>
          <a:solidFill>
            <a:srgbClr val="F3F5F9"/>
          </a:solidFill>
        </p:spPr>
      </p:sp>
      <p:sp>
        <p:nvSpPr>
          <p:cNvPr name="AutoShape 4" id="4"/>
          <p:cNvSpPr/>
          <p:nvPr/>
        </p:nvSpPr>
        <p:spPr>
          <a:xfrm rot="0">
            <a:off x="18002863" y="-233785"/>
            <a:ext cx="567624" cy="10768576"/>
          </a:xfrm>
          <a:prstGeom prst="rect">
            <a:avLst/>
          </a:prstGeom>
          <a:solidFill>
            <a:srgbClr val="F3F5F9"/>
          </a:solidFill>
        </p:spPr>
      </p:sp>
      <p:pic>
        <p:nvPicPr>
          <p:cNvPr name="Picture 5" id="5"/>
          <p:cNvPicPr>
            <a:picLocks noChangeAspect="true"/>
          </p:cNvPicPr>
          <p:nvPr/>
        </p:nvPicPr>
        <p:blipFill>
          <a:blip r:embed="rId4"/>
          <a:srcRect l="0" t="0" r="17229" b="0"/>
          <a:stretch>
            <a:fillRect/>
          </a:stretch>
        </p:blipFill>
        <p:spPr>
          <a:xfrm flipH="false" flipV="false" rot="0">
            <a:off x="274178" y="2037428"/>
            <a:ext cx="8577995" cy="2573432"/>
          </a:xfrm>
          <a:prstGeom prst="rect">
            <a:avLst/>
          </a:prstGeom>
        </p:spPr>
      </p:pic>
      <p:pic>
        <p:nvPicPr>
          <p:cNvPr name="Picture 6" id="6"/>
          <p:cNvPicPr>
            <a:picLocks noChangeAspect="true"/>
          </p:cNvPicPr>
          <p:nvPr/>
        </p:nvPicPr>
        <p:blipFill>
          <a:blip r:embed="rId5"/>
          <a:srcRect l="0" t="0" r="21757" b="194"/>
          <a:stretch>
            <a:fillRect/>
          </a:stretch>
        </p:blipFill>
        <p:spPr>
          <a:xfrm flipH="false" flipV="false" rot="0">
            <a:off x="8325147" y="3324144"/>
            <a:ext cx="9237857" cy="3058500"/>
          </a:xfrm>
          <a:prstGeom prst="rect">
            <a:avLst/>
          </a:prstGeom>
        </p:spPr>
      </p:pic>
      <p:sp>
        <p:nvSpPr>
          <p:cNvPr name="TextBox 7" id="7"/>
          <p:cNvSpPr txBox="true"/>
          <p:nvPr/>
        </p:nvSpPr>
        <p:spPr>
          <a:xfrm rot="0">
            <a:off x="274178" y="598190"/>
            <a:ext cx="9547880" cy="918170"/>
          </a:xfrm>
          <a:prstGeom prst="rect">
            <a:avLst/>
          </a:prstGeom>
        </p:spPr>
        <p:txBody>
          <a:bodyPr anchor="t" rtlCol="false" tIns="0" lIns="0" bIns="0" rIns="0">
            <a:spAutoFit/>
          </a:bodyPr>
          <a:lstStyle/>
          <a:p>
            <a:pPr algn="l">
              <a:lnSpc>
                <a:spcPts val="7040"/>
              </a:lnSpc>
            </a:pPr>
            <a:r>
              <a:rPr lang="en-US" sz="6399" spc="223">
                <a:solidFill>
                  <a:srgbClr val="000000"/>
                </a:solidFill>
                <a:latin typeface="League Spartan Bold"/>
              </a:rPr>
              <a:t>SQL REPORT 2</a:t>
            </a:r>
          </a:p>
        </p:txBody>
      </p:sp>
      <p:sp>
        <p:nvSpPr>
          <p:cNvPr name="TextBox 8" id="8"/>
          <p:cNvSpPr txBox="true"/>
          <p:nvPr/>
        </p:nvSpPr>
        <p:spPr>
          <a:xfrm rot="0">
            <a:off x="622243" y="6808497"/>
            <a:ext cx="16459861" cy="2302410"/>
          </a:xfrm>
          <a:prstGeom prst="rect">
            <a:avLst/>
          </a:prstGeom>
        </p:spPr>
        <p:txBody>
          <a:bodyPr anchor="t" rtlCol="false" tIns="0" lIns="0" bIns="0" rIns="0">
            <a:spAutoFit/>
          </a:bodyPr>
          <a:lstStyle/>
          <a:p>
            <a:pPr marL="561344" indent="-280672" lvl="1">
              <a:lnSpc>
                <a:spcPts val="3640"/>
              </a:lnSpc>
              <a:buFont typeface="Arial"/>
              <a:buChar char="•"/>
            </a:pPr>
            <a:r>
              <a:rPr lang="en-US" sz="2600" spc="78">
                <a:solidFill>
                  <a:srgbClr val="000000"/>
                </a:solidFill>
                <a:latin typeface="Glacial Indifference"/>
              </a:rPr>
              <a:t>Create a report showing all employees a list of all the tools they have hands-on experience with.</a:t>
            </a:r>
          </a:p>
          <a:p>
            <a:pPr marL="561342" indent="-280671" lvl="1">
              <a:lnSpc>
                <a:spcPts val="3640"/>
              </a:lnSpc>
              <a:buFont typeface="Arial"/>
              <a:buChar char="•"/>
            </a:pPr>
            <a:r>
              <a:rPr lang="en-US" sz="2600" spc="78">
                <a:solidFill>
                  <a:srgbClr val="000000"/>
                </a:solidFill>
                <a:latin typeface="Glacial Indifference"/>
              </a:rPr>
              <a:t>Purpose of the report: This report helps the manager to easily identify the right employees for the project based on the tools required.</a:t>
            </a:r>
          </a:p>
          <a:p>
            <a:pPr algn="l" marL="561342" indent="-280671" lvl="1">
              <a:lnSpc>
                <a:spcPts val="3640"/>
              </a:lnSpc>
              <a:buFont typeface="Arial"/>
              <a:buChar char="•"/>
            </a:pPr>
            <a:r>
              <a:rPr lang="en-US" sz="2600" spc="78">
                <a:solidFill>
                  <a:srgbClr val="000000"/>
                </a:solidFill>
                <a:latin typeface="Glacial Indifference"/>
              </a:rPr>
              <a:t>benefit: Managers can make use of the available resources more efficiently which in turn saves time and thereby increases efficiency.</a:t>
            </a:r>
          </a:p>
        </p:txBody>
      </p:sp>
      <p:sp>
        <p:nvSpPr>
          <p:cNvPr name="TextBox 9" id="9"/>
          <p:cNvSpPr txBox="true"/>
          <p:nvPr/>
        </p:nvSpPr>
        <p:spPr>
          <a:xfrm rot="0">
            <a:off x="10228050" y="605790"/>
            <a:ext cx="7334954" cy="422910"/>
          </a:xfrm>
          <a:prstGeom prst="rect">
            <a:avLst/>
          </a:prstGeom>
        </p:spPr>
        <p:txBody>
          <a:bodyPr anchor="t" rtlCol="false" tIns="0" lIns="0" bIns="0" rIns="0">
            <a:spAutoFit/>
          </a:bodyPr>
          <a:lstStyle/>
          <a:p>
            <a:pPr algn="r">
              <a:lnSpc>
                <a:spcPts val="3359"/>
              </a:lnSpc>
            </a:pPr>
            <a:r>
              <a:rPr lang="en-US" sz="2400">
                <a:solidFill>
                  <a:srgbClr val="000000"/>
                </a:solidFill>
                <a:latin typeface="Glacial Indifference"/>
              </a:rPr>
              <a:t>Team 3 | Project on Automated Social Media Marketing</a:t>
            </a:r>
          </a:p>
        </p:txBody>
      </p:sp>
      <p:sp>
        <p:nvSpPr>
          <p:cNvPr name="TextBox 10" id="10"/>
          <p:cNvSpPr txBox="true"/>
          <p:nvPr/>
        </p:nvSpPr>
        <p:spPr>
          <a:xfrm rot="0">
            <a:off x="17136070" y="9422711"/>
            <a:ext cx="492978" cy="584795"/>
          </a:xfrm>
          <a:prstGeom prst="rect">
            <a:avLst/>
          </a:prstGeom>
        </p:spPr>
        <p:txBody>
          <a:bodyPr anchor="t" rtlCol="false" tIns="0" lIns="0" bIns="0" rIns="0">
            <a:spAutoFit/>
          </a:bodyPr>
          <a:lstStyle/>
          <a:p>
            <a:pPr algn="ctr">
              <a:lnSpc>
                <a:spcPts val="4759"/>
              </a:lnSpc>
            </a:pPr>
            <a:r>
              <a:rPr lang="en-US" sz="3399">
                <a:solidFill>
                  <a:srgbClr val="020301"/>
                </a:solidFill>
                <a:latin typeface="Open Sans Light Bold"/>
              </a:rPr>
              <a:t>12</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20301"/>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7091296" cy="918170"/>
          </a:xfrm>
          <a:prstGeom prst="rect">
            <a:avLst/>
          </a:prstGeom>
        </p:spPr>
        <p:txBody>
          <a:bodyPr anchor="t" rtlCol="false" tIns="0" lIns="0" bIns="0" rIns="0">
            <a:spAutoFit/>
          </a:bodyPr>
          <a:lstStyle/>
          <a:p>
            <a:pPr algn="l">
              <a:lnSpc>
                <a:spcPts val="7040"/>
              </a:lnSpc>
            </a:pPr>
            <a:r>
              <a:rPr lang="en-US" sz="6399" spc="223">
                <a:solidFill>
                  <a:srgbClr val="FFFFFF"/>
                </a:solidFill>
                <a:latin typeface="League Spartan Bold"/>
              </a:rPr>
              <a:t>BENEFITS</a:t>
            </a:r>
          </a:p>
        </p:txBody>
      </p:sp>
      <p:sp>
        <p:nvSpPr>
          <p:cNvPr name="TextBox 3" id="3"/>
          <p:cNvSpPr txBox="true"/>
          <p:nvPr/>
        </p:nvSpPr>
        <p:spPr>
          <a:xfrm rot="0">
            <a:off x="8956963" y="2060218"/>
            <a:ext cx="8662713" cy="6343392"/>
          </a:xfrm>
          <a:prstGeom prst="rect">
            <a:avLst/>
          </a:prstGeom>
        </p:spPr>
        <p:txBody>
          <a:bodyPr anchor="t" rtlCol="false" tIns="0" lIns="0" bIns="0" rIns="0">
            <a:spAutoFit/>
          </a:bodyPr>
          <a:lstStyle/>
          <a:p>
            <a:pPr>
              <a:lnSpc>
                <a:spcPts val="3850"/>
              </a:lnSpc>
            </a:pPr>
          </a:p>
          <a:p>
            <a:pPr marL="593727" indent="-296864" lvl="1">
              <a:lnSpc>
                <a:spcPts val="3850"/>
              </a:lnSpc>
              <a:buFont typeface="Arial"/>
              <a:buChar char="•"/>
            </a:pPr>
            <a:r>
              <a:rPr lang="en-US" sz="2750" spc="82">
                <a:solidFill>
                  <a:srgbClr val="FFDB15"/>
                </a:solidFill>
                <a:latin typeface="Glacial Indifference"/>
              </a:rPr>
              <a:t>Reduce efforts &amp; maintain consistency</a:t>
            </a:r>
          </a:p>
          <a:p>
            <a:pPr marL="593727" indent="-296864" lvl="1">
              <a:lnSpc>
                <a:spcPts val="3850"/>
              </a:lnSpc>
              <a:buFont typeface="Arial"/>
              <a:buChar char="•"/>
            </a:pPr>
            <a:r>
              <a:rPr lang="en-US" sz="2750" spc="82">
                <a:solidFill>
                  <a:srgbClr val="FFDB15"/>
                </a:solidFill>
                <a:latin typeface="Glacial Indifference"/>
              </a:rPr>
              <a:t>Save time for more value-added tasks</a:t>
            </a:r>
          </a:p>
          <a:p>
            <a:pPr marL="593727" indent="-296864" lvl="1">
              <a:lnSpc>
                <a:spcPts val="3850"/>
              </a:lnSpc>
              <a:buFont typeface="Arial"/>
              <a:buChar char="•"/>
            </a:pPr>
            <a:r>
              <a:rPr lang="en-US" sz="2750" spc="82">
                <a:solidFill>
                  <a:srgbClr val="FFDB15"/>
                </a:solidFill>
                <a:latin typeface="Glacial Indifference"/>
              </a:rPr>
              <a:t>Cross network insights</a:t>
            </a:r>
          </a:p>
          <a:p>
            <a:pPr marL="593727" indent="-296864" lvl="1">
              <a:lnSpc>
                <a:spcPts val="3850"/>
              </a:lnSpc>
              <a:buFont typeface="Arial"/>
              <a:buChar char="•"/>
            </a:pPr>
            <a:r>
              <a:rPr lang="en-US" sz="2750" spc="82">
                <a:solidFill>
                  <a:srgbClr val="FFDB15"/>
                </a:solidFill>
                <a:latin typeface="Glacial Indifference"/>
              </a:rPr>
              <a:t>Higher Data Accuracy </a:t>
            </a:r>
          </a:p>
          <a:p>
            <a:pPr marL="593727" indent="-296864" lvl="1">
              <a:lnSpc>
                <a:spcPts val="3850"/>
              </a:lnSpc>
              <a:buFont typeface="Arial"/>
              <a:buChar char="•"/>
            </a:pPr>
            <a:r>
              <a:rPr lang="en-US" sz="2750" spc="82">
                <a:solidFill>
                  <a:srgbClr val="FFDB15"/>
                </a:solidFill>
                <a:latin typeface="Glacial Indifference"/>
              </a:rPr>
              <a:t>Provide Social Listening</a:t>
            </a:r>
          </a:p>
          <a:p>
            <a:pPr marL="593727" indent="-296864" lvl="1">
              <a:lnSpc>
                <a:spcPts val="3850"/>
              </a:lnSpc>
              <a:buFont typeface="Arial"/>
              <a:buChar char="•"/>
            </a:pPr>
            <a:r>
              <a:rPr lang="en-US" sz="2750" spc="82">
                <a:solidFill>
                  <a:srgbClr val="FFDB15"/>
                </a:solidFill>
                <a:latin typeface="Glacial Indifference"/>
              </a:rPr>
              <a:t>Multi-Faceted use with easy sharing </a:t>
            </a:r>
          </a:p>
          <a:p>
            <a:pPr marL="593727" indent="-296864" lvl="1">
              <a:lnSpc>
                <a:spcPts val="3850"/>
              </a:lnSpc>
              <a:buFont typeface="Arial"/>
              <a:buChar char="•"/>
            </a:pPr>
            <a:r>
              <a:rPr lang="en-US" sz="2750" spc="82">
                <a:solidFill>
                  <a:srgbClr val="FFDB15"/>
                </a:solidFill>
                <a:latin typeface="Glacial Indifference"/>
              </a:rPr>
              <a:t>Increased collaboration</a:t>
            </a:r>
          </a:p>
          <a:p>
            <a:pPr marL="593727" indent="-296864" lvl="1">
              <a:lnSpc>
                <a:spcPts val="3850"/>
              </a:lnSpc>
              <a:buFont typeface="Arial"/>
              <a:buChar char="•"/>
            </a:pPr>
            <a:r>
              <a:rPr lang="en-US" sz="2750" spc="82">
                <a:solidFill>
                  <a:srgbClr val="FFDB15"/>
                </a:solidFill>
                <a:latin typeface="Glacial Indifference"/>
              </a:rPr>
              <a:t>On-time reports Delivery </a:t>
            </a:r>
          </a:p>
          <a:p>
            <a:pPr marL="593727" indent="-296864" lvl="1">
              <a:lnSpc>
                <a:spcPts val="3850"/>
              </a:lnSpc>
              <a:buFont typeface="Arial"/>
              <a:buChar char="•"/>
            </a:pPr>
            <a:r>
              <a:rPr lang="en-US" sz="2750" spc="82">
                <a:solidFill>
                  <a:srgbClr val="FFDB15"/>
                </a:solidFill>
                <a:latin typeface="Glacial Indifference"/>
              </a:rPr>
              <a:t>Pick the right report that meets the needs</a:t>
            </a:r>
          </a:p>
          <a:p>
            <a:pPr marL="593727" indent="-296864" lvl="1">
              <a:lnSpc>
                <a:spcPts val="3850"/>
              </a:lnSpc>
              <a:buFont typeface="Arial"/>
              <a:buChar char="•"/>
            </a:pPr>
            <a:r>
              <a:rPr lang="en-US" sz="2750" spc="82">
                <a:solidFill>
                  <a:srgbClr val="FFDB15"/>
                </a:solidFill>
                <a:latin typeface="Glacial Indifference"/>
              </a:rPr>
              <a:t>Tailored targeting efforts </a:t>
            </a:r>
          </a:p>
          <a:p>
            <a:pPr algn="l" marL="593727" indent="-296864" lvl="1">
              <a:lnSpc>
                <a:spcPts val="3850"/>
              </a:lnSpc>
              <a:buFont typeface="Arial"/>
              <a:buChar char="•"/>
            </a:pPr>
            <a:r>
              <a:rPr lang="en-US" sz="2750" spc="82">
                <a:solidFill>
                  <a:srgbClr val="FFDB15"/>
                </a:solidFill>
                <a:latin typeface="Glacial Indifference"/>
              </a:rPr>
              <a:t>Improved customer service and better engagement </a:t>
            </a:r>
          </a:p>
        </p:txBody>
      </p:sp>
      <p:sp>
        <p:nvSpPr>
          <p:cNvPr name="TextBox 4" id="4"/>
          <p:cNvSpPr txBox="true"/>
          <p:nvPr/>
        </p:nvSpPr>
        <p:spPr>
          <a:xfrm rot="0">
            <a:off x="1028700" y="9141440"/>
            <a:ext cx="7361883" cy="422910"/>
          </a:xfrm>
          <a:prstGeom prst="rect">
            <a:avLst/>
          </a:prstGeom>
        </p:spPr>
        <p:txBody>
          <a:bodyPr anchor="t" rtlCol="false" tIns="0" lIns="0" bIns="0" rIns="0">
            <a:spAutoFit/>
          </a:bodyPr>
          <a:lstStyle/>
          <a:p>
            <a:pPr algn="l">
              <a:lnSpc>
                <a:spcPts val="3359"/>
              </a:lnSpc>
            </a:pPr>
            <a:r>
              <a:rPr lang="en-US" sz="2400">
                <a:solidFill>
                  <a:srgbClr val="FFFFFF"/>
                </a:solidFill>
                <a:latin typeface="Glacial Indifference"/>
              </a:rPr>
              <a:t>Team 3 | Project on Automated Social Media Marketing</a:t>
            </a:r>
          </a:p>
        </p:txBody>
      </p:sp>
      <p:grpSp>
        <p:nvGrpSpPr>
          <p:cNvPr name="Group 5" id="5"/>
          <p:cNvGrpSpPr/>
          <p:nvPr/>
        </p:nvGrpSpPr>
        <p:grpSpPr>
          <a:xfrm rot="0">
            <a:off x="1341518" y="2372823"/>
            <a:ext cx="6036079" cy="6119013"/>
            <a:chOff x="0" y="0"/>
            <a:chExt cx="8048105" cy="8158684"/>
          </a:xfrm>
        </p:grpSpPr>
        <p:sp>
          <p:nvSpPr>
            <p:cNvPr name="TextBox 6" id="6"/>
            <p:cNvSpPr txBox="true"/>
            <p:nvPr/>
          </p:nvSpPr>
          <p:spPr>
            <a:xfrm rot="0">
              <a:off x="542453" y="7751420"/>
              <a:ext cx="1702742" cy="407264"/>
            </a:xfrm>
            <a:prstGeom prst="rect">
              <a:avLst/>
            </a:prstGeom>
          </p:spPr>
          <p:txBody>
            <a:bodyPr anchor="t" rtlCol="false" tIns="0" lIns="0" bIns="0" rIns="0">
              <a:spAutoFit/>
            </a:bodyPr>
            <a:lstStyle/>
            <a:p>
              <a:pPr algn="ctr">
                <a:lnSpc>
                  <a:spcPts val="2412"/>
                </a:lnSpc>
              </a:pPr>
              <a:r>
                <a:rPr lang="en-US" sz="1723">
                  <a:solidFill>
                    <a:srgbClr val="FFDB15"/>
                  </a:solidFill>
                  <a:latin typeface="Arimo"/>
                </a:rPr>
                <a:t>Deliverable 1</a:t>
              </a:r>
            </a:p>
          </p:txBody>
        </p:sp>
        <p:sp>
          <p:nvSpPr>
            <p:cNvPr name="TextBox 7" id="7"/>
            <p:cNvSpPr txBox="true"/>
            <p:nvPr/>
          </p:nvSpPr>
          <p:spPr>
            <a:xfrm rot="0">
              <a:off x="2476757" y="7751420"/>
              <a:ext cx="1702742" cy="407264"/>
            </a:xfrm>
            <a:prstGeom prst="rect">
              <a:avLst/>
            </a:prstGeom>
          </p:spPr>
          <p:txBody>
            <a:bodyPr anchor="t" rtlCol="false" tIns="0" lIns="0" bIns="0" rIns="0">
              <a:spAutoFit/>
            </a:bodyPr>
            <a:lstStyle/>
            <a:p>
              <a:pPr algn="ctr">
                <a:lnSpc>
                  <a:spcPts val="2412"/>
                </a:lnSpc>
              </a:pPr>
              <a:r>
                <a:rPr lang="en-US" sz="1723">
                  <a:solidFill>
                    <a:srgbClr val="FFDB15"/>
                  </a:solidFill>
                  <a:latin typeface="Arimo"/>
                </a:rPr>
                <a:t>Deliverable 2</a:t>
              </a:r>
            </a:p>
          </p:txBody>
        </p:sp>
        <p:sp>
          <p:nvSpPr>
            <p:cNvPr name="TextBox 8" id="8"/>
            <p:cNvSpPr txBox="true"/>
            <p:nvPr/>
          </p:nvSpPr>
          <p:spPr>
            <a:xfrm rot="0">
              <a:off x="4411060" y="7751420"/>
              <a:ext cx="1702742" cy="407264"/>
            </a:xfrm>
            <a:prstGeom prst="rect">
              <a:avLst/>
            </a:prstGeom>
          </p:spPr>
          <p:txBody>
            <a:bodyPr anchor="t" rtlCol="false" tIns="0" lIns="0" bIns="0" rIns="0">
              <a:spAutoFit/>
            </a:bodyPr>
            <a:lstStyle/>
            <a:p>
              <a:pPr algn="ctr">
                <a:lnSpc>
                  <a:spcPts val="2412"/>
                </a:lnSpc>
              </a:pPr>
              <a:r>
                <a:rPr lang="en-US" sz="1723">
                  <a:solidFill>
                    <a:srgbClr val="FFDB15"/>
                  </a:solidFill>
                  <a:latin typeface="Arimo"/>
                </a:rPr>
                <a:t>Deliverable 3</a:t>
              </a:r>
            </a:p>
          </p:txBody>
        </p:sp>
        <p:sp>
          <p:nvSpPr>
            <p:cNvPr name="TextBox 9" id="9"/>
            <p:cNvSpPr txBox="true"/>
            <p:nvPr/>
          </p:nvSpPr>
          <p:spPr>
            <a:xfrm rot="0">
              <a:off x="6345364" y="7751420"/>
              <a:ext cx="1702742" cy="407264"/>
            </a:xfrm>
            <a:prstGeom prst="rect">
              <a:avLst/>
            </a:prstGeom>
          </p:spPr>
          <p:txBody>
            <a:bodyPr anchor="t" rtlCol="false" tIns="0" lIns="0" bIns="0" rIns="0">
              <a:spAutoFit/>
            </a:bodyPr>
            <a:lstStyle/>
            <a:p>
              <a:pPr algn="ctr">
                <a:lnSpc>
                  <a:spcPts val="2412"/>
                </a:lnSpc>
              </a:pPr>
              <a:r>
                <a:rPr lang="en-US" sz="1723">
                  <a:solidFill>
                    <a:srgbClr val="FFDB15"/>
                  </a:solidFill>
                  <a:latin typeface="Arimo"/>
                </a:rPr>
                <a:t>Deliverable 4</a:t>
              </a:r>
            </a:p>
          </p:txBody>
        </p:sp>
        <p:grpSp>
          <p:nvGrpSpPr>
            <p:cNvPr name="Group 10" id="10"/>
            <p:cNvGrpSpPr>
              <a:grpSpLocks noChangeAspect="true"/>
            </p:cNvGrpSpPr>
            <p:nvPr/>
          </p:nvGrpSpPr>
          <p:grpSpPr>
            <a:xfrm rot="0">
              <a:off x="551466" y="175057"/>
              <a:ext cx="7487626" cy="7487626"/>
              <a:chOff x="0" y="0"/>
              <a:chExt cx="10287000" cy="10287000"/>
            </a:xfrm>
          </p:grpSpPr>
          <p:sp>
            <p:nvSpPr>
              <p:cNvPr name="Freeform 11" id="11"/>
              <p:cNvSpPr/>
              <p:nvPr/>
            </p:nvSpPr>
            <p:spPr>
              <a:xfrm>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DB15"/>
              </a:solidFill>
            </p:spPr>
          </p:sp>
          <p:sp>
            <p:nvSpPr>
              <p:cNvPr name="Freeform 12" id="12"/>
              <p:cNvSpPr/>
              <p:nvPr/>
            </p:nvSpPr>
            <p:spPr>
              <a:xfrm>
                <a:off x="0" y="25654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DB15"/>
              </a:solidFill>
            </p:spPr>
          </p:sp>
          <p:sp>
            <p:nvSpPr>
              <p:cNvPr name="Freeform 13" id="13"/>
              <p:cNvSpPr/>
              <p:nvPr/>
            </p:nvSpPr>
            <p:spPr>
              <a:xfrm>
                <a:off x="0" y="51371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DB15"/>
              </a:solidFill>
            </p:spPr>
          </p:sp>
          <p:sp>
            <p:nvSpPr>
              <p:cNvPr name="Freeform 14" id="14"/>
              <p:cNvSpPr/>
              <p:nvPr/>
            </p:nvSpPr>
            <p:spPr>
              <a:xfrm>
                <a:off x="0" y="77089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DB15"/>
              </a:solidFill>
            </p:spPr>
          </p:sp>
          <p:sp>
            <p:nvSpPr>
              <p:cNvPr name="Freeform 15" id="15"/>
              <p:cNvSpPr/>
              <p:nvPr/>
            </p:nvSpPr>
            <p:spPr>
              <a:xfrm>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DB15"/>
              </a:solidFill>
            </p:spPr>
          </p:sp>
        </p:grpSp>
        <p:sp>
          <p:nvSpPr>
            <p:cNvPr name="TextBox 16" id="16"/>
            <p:cNvSpPr txBox="true"/>
            <p:nvPr/>
          </p:nvSpPr>
          <p:spPr>
            <a:xfrm rot="0">
              <a:off x="0" y="-57150"/>
              <a:ext cx="405580" cy="407264"/>
            </a:xfrm>
            <a:prstGeom prst="rect">
              <a:avLst/>
            </a:prstGeom>
          </p:spPr>
          <p:txBody>
            <a:bodyPr anchor="t" rtlCol="false" tIns="0" lIns="0" bIns="0" rIns="0">
              <a:spAutoFit/>
            </a:bodyPr>
            <a:lstStyle/>
            <a:p>
              <a:pPr algn="r">
                <a:lnSpc>
                  <a:spcPts val="2412"/>
                </a:lnSpc>
              </a:pPr>
              <a:r>
                <a:rPr lang="en-US" sz="1723">
                  <a:solidFill>
                    <a:srgbClr val="FFDB15"/>
                  </a:solidFill>
                  <a:latin typeface="Arimo"/>
                </a:rPr>
                <a:t>40 </a:t>
              </a:r>
            </a:p>
          </p:txBody>
        </p:sp>
        <p:sp>
          <p:nvSpPr>
            <p:cNvPr name="TextBox 17" id="17"/>
            <p:cNvSpPr txBox="true"/>
            <p:nvPr/>
          </p:nvSpPr>
          <p:spPr>
            <a:xfrm rot="0">
              <a:off x="0" y="1814757"/>
              <a:ext cx="405580" cy="407264"/>
            </a:xfrm>
            <a:prstGeom prst="rect">
              <a:avLst/>
            </a:prstGeom>
          </p:spPr>
          <p:txBody>
            <a:bodyPr anchor="t" rtlCol="false" tIns="0" lIns="0" bIns="0" rIns="0">
              <a:spAutoFit/>
            </a:bodyPr>
            <a:lstStyle/>
            <a:p>
              <a:pPr algn="r">
                <a:lnSpc>
                  <a:spcPts val="2412"/>
                </a:lnSpc>
              </a:pPr>
              <a:r>
                <a:rPr lang="en-US" sz="1723">
                  <a:solidFill>
                    <a:srgbClr val="FFDB15"/>
                  </a:solidFill>
                  <a:latin typeface="Arimo"/>
                </a:rPr>
                <a:t>30 </a:t>
              </a:r>
            </a:p>
          </p:txBody>
        </p:sp>
        <p:sp>
          <p:nvSpPr>
            <p:cNvPr name="TextBox 18" id="18"/>
            <p:cNvSpPr txBox="true"/>
            <p:nvPr/>
          </p:nvSpPr>
          <p:spPr>
            <a:xfrm rot="0">
              <a:off x="0" y="3686663"/>
              <a:ext cx="405580" cy="407264"/>
            </a:xfrm>
            <a:prstGeom prst="rect">
              <a:avLst/>
            </a:prstGeom>
          </p:spPr>
          <p:txBody>
            <a:bodyPr anchor="t" rtlCol="false" tIns="0" lIns="0" bIns="0" rIns="0">
              <a:spAutoFit/>
            </a:bodyPr>
            <a:lstStyle/>
            <a:p>
              <a:pPr algn="r">
                <a:lnSpc>
                  <a:spcPts val="2412"/>
                </a:lnSpc>
              </a:pPr>
              <a:r>
                <a:rPr lang="en-US" sz="1723">
                  <a:solidFill>
                    <a:srgbClr val="FFDB15"/>
                  </a:solidFill>
                  <a:latin typeface="Arimo"/>
                </a:rPr>
                <a:t>20 </a:t>
              </a:r>
            </a:p>
          </p:txBody>
        </p:sp>
        <p:sp>
          <p:nvSpPr>
            <p:cNvPr name="TextBox 19" id="19"/>
            <p:cNvSpPr txBox="true"/>
            <p:nvPr/>
          </p:nvSpPr>
          <p:spPr>
            <a:xfrm rot="0">
              <a:off x="0" y="5558570"/>
              <a:ext cx="405580" cy="407264"/>
            </a:xfrm>
            <a:prstGeom prst="rect">
              <a:avLst/>
            </a:prstGeom>
          </p:spPr>
          <p:txBody>
            <a:bodyPr anchor="t" rtlCol="false" tIns="0" lIns="0" bIns="0" rIns="0">
              <a:spAutoFit/>
            </a:bodyPr>
            <a:lstStyle/>
            <a:p>
              <a:pPr algn="r">
                <a:lnSpc>
                  <a:spcPts val="2412"/>
                </a:lnSpc>
              </a:pPr>
              <a:r>
                <a:rPr lang="en-US" sz="1723">
                  <a:solidFill>
                    <a:srgbClr val="FFDB15"/>
                  </a:solidFill>
                  <a:latin typeface="Arimo"/>
                </a:rPr>
                <a:t>10 </a:t>
              </a:r>
            </a:p>
          </p:txBody>
        </p:sp>
        <p:sp>
          <p:nvSpPr>
            <p:cNvPr name="TextBox 20" id="20"/>
            <p:cNvSpPr txBox="true"/>
            <p:nvPr/>
          </p:nvSpPr>
          <p:spPr>
            <a:xfrm rot="0">
              <a:off x="162232" y="7430476"/>
              <a:ext cx="243348" cy="407264"/>
            </a:xfrm>
            <a:prstGeom prst="rect">
              <a:avLst/>
            </a:prstGeom>
          </p:spPr>
          <p:txBody>
            <a:bodyPr anchor="t" rtlCol="false" tIns="0" lIns="0" bIns="0" rIns="0">
              <a:spAutoFit/>
            </a:bodyPr>
            <a:lstStyle/>
            <a:p>
              <a:pPr algn="r">
                <a:lnSpc>
                  <a:spcPts val="2412"/>
                </a:lnSpc>
              </a:pPr>
              <a:r>
                <a:rPr lang="en-US" sz="1723">
                  <a:solidFill>
                    <a:srgbClr val="FFDB15"/>
                  </a:solidFill>
                  <a:latin typeface="Arimo"/>
                </a:rPr>
                <a:t>0 </a:t>
              </a:r>
            </a:p>
          </p:txBody>
        </p:sp>
        <p:grpSp>
          <p:nvGrpSpPr>
            <p:cNvPr name="Group 21" id="21"/>
            <p:cNvGrpSpPr>
              <a:grpSpLocks noChangeAspect="true"/>
            </p:cNvGrpSpPr>
            <p:nvPr/>
          </p:nvGrpSpPr>
          <p:grpSpPr>
            <a:xfrm rot="0">
              <a:off x="551466" y="175057"/>
              <a:ext cx="7487626" cy="7487626"/>
              <a:chOff x="0" y="0"/>
              <a:chExt cx="10287000" cy="10287000"/>
            </a:xfrm>
          </p:grpSpPr>
          <p:sp>
            <p:nvSpPr>
              <p:cNvPr name="Freeform 22" id="22"/>
              <p:cNvSpPr/>
              <p:nvPr/>
            </p:nvSpPr>
            <p:spPr>
              <a:xfrm>
                <a:off x="0" y="7708900"/>
                <a:ext cx="2314575" cy="2578100"/>
              </a:xfrm>
              <a:custGeom>
                <a:avLst/>
                <a:gdLst/>
                <a:ahLst/>
                <a:cxnLst/>
                <a:rect r="r" b="b" t="t" l="l"/>
                <a:pathLst>
                  <a:path h="2578100" w="2314575">
                    <a:moveTo>
                      <a:pt x="0" y="2578100"/>
                    </a:moveTo>
                    <a:lnTo>
                      <a:pt x="0" y="185166"/>
                    </a:lnTo>
                    <a:cubicBezTo>
                      <a:pt x="0" y="136057"/>
                      <a:pt x="19508" y="88960"/>
                      <a:pt x="54234" y="54234"/>
                    </a:cubicBezTo>
                    <a:cubicBezTo>
                      <a:pt x="88959" y="19509"/>
                      <a:pt x="136057" y="0"/>
                      <a:pt x="185166" y="0"/>
                    </a:cubicBezTo>
                    <a:lnTo>
                      <a:pt x="2129409" y="0"/>
                    </a:lnTo>
                    <a:cubicBezTo>
                      <a:pt x="2178518" y="0"/>
                      <a:pt x="2225616" y="19509"/>
                      <a:pt x="2260341" y="54234"/>
                    </a:cubicBezTo>
                    <a:cubicBezTo>
                      <a:pt x="2295067" y="88960"/>
                      <a:pt x="2314575" y="136057"/>
                      <a:pt x="2314575" y="185166"/>
                    </a:cubicBezTo>
                    <a:lnTo>
                      <a:pt x="2314575" y="2578100"/>
                    </a:lnTo>
                    <a:close/>
                  </a:path>
                </a:pathLst>
              </a:custGeom>
              <a:solidFill>
                <a:srgbClr val="FFDB15"/>
              </a:solidFill>
            </p:spPr>
          </p:sp>
          <p:sp>
            <p:nvSpPr>
              <p:cNvPr name="Freeform 23" id="23"/>
              <p:cNvSpPr/>
              <p:nvPr/>
            </p:nvSpPr>
            <p:spPr>
              <a:xfrm>
                <a:off x="2657475" y="5137150"/>
                <a:ext cx="2314575" cy="5149850"/>
              </a:xfrm>
              <a:custGeom>
                <a:avLst/>
                <a:gdLst/>
                <a:ahLst/>
                <a:cxnLst/>
                <a:rect r="r" b="b" t="t" l="l"/>
                <a:pathLst>
                  <a:path h="5149850" w="2314575">
                    <a:moveTo>
                      <a:pt x="0" y="5149850"/>
                    </a:moveTo>
                    <a:lnTo>
                      <a:pt x="0" y="185166"/>
                    </a:lnTo>
                    <a:cubicBezTo>
                      <a:pt x="0" y="82902"/>
                      <a:pt x="82902" y="0"/>
                      <a:pt x="185166" y="0"/>
                    </a:cubicBezTo>
                    <a:lnTo>
                      <a:pt x="2129409" y="0"/>
                    </a:lnTo>
                    <a:cubicBezTo>
                      <a:pt x="2231673" y="0"/>
                      <a:pt x="2314575" y="82902"/>
                      <a:pt x="2314575" y="185166"/>
                    </a:cubicBezTo>
                    <a:lnTo>
                      <a:pt x="2314575" y="5149850"/>
                    </a:lnTo>
                    <a:close/>
                  </a:path>
                </a:pathLst>
              </a:custGeom>
              <a:solidFill>
                <a:srgbClr val="FFDB15"/>
              </a:solidFill>
            </p:spPr>
          </p:sp>
          <p:sp>
            <p:nvSpPr>
              <p:cNvPr name="Freeform 24" id="24"/>
              <p:cNvSpPr/>
              <p:nvPr/>
            </p:nvSpPr>
            <p:spPr>
              <a:xfrm>
                <a:off x="5314950" y="2565400"/>
                <a:ext cx="2314575" cy="7721600"/>
              </a:xfrm>
              <a:custGeom>
                <a:avLst/>
                <a:gdLst/>
                <a:ahLst/>
                <a:cxnLst/>
                <a:rect r="r" b="b" t="t" l="l"/>
                <a:pathLst>
                  <a:path h="7721600" w="2314575">
                    <a:moveTo>
                      <a:pt x="0" y="7721600"/>
                    </a:moveTo>
                    <a:lnTo>
                      <a:pt x="0" y="185166"/>
                    </a:lnTo>
                    <a:cubicBezTo>
                      <a:pt x="0" y="82902"/>
                      <a:pt x="82902" y="0"/>
                      <a:pt x="185166" y="0"/>
                    </a:cubicBezTo>
                    <a:lnTo>
                      <a:pt x="2129409" y="0"/>
                    </a:lnTo>
                    <a:cubicBezTo>
                      <a:pt x="2178518" y="0"/>
                      <a:pt x="2225615" y="19508"/>
                      <a:pt x="2260341" y="54234"/>
                    </a:cubicBezTo>
                    <a:cubicBezTo>
                      <a:pt x="2295066" y="88959"/>
                      <a:pt x="2314575" y="136057"/>
                      <a:pt x="2314575" y="185166"/>
                    </a:cubicBezTo>
                    <a:lnTo>
                      <a:pt x="2314575" y="7721600"/>
                    </a:lnTo>
                    <a:close/>
                  </a:path>
                </a:pathLst>
              </a:custGeom>
              <a:solidFill>
                <a:srgbClr val="FFDB15"/>
              </a:solidFill>
            </p:spPr>
          </p:sp>
          <p:sp>
            <p:nvSpPr>
              <p:cNvPr name="Freeform 25" id="25"/>
              <p:cNvSpPr/>
              <p:nvPr/>
            </p:nvSpPr>
            <p:spPr>
              <a:xfrm>
                <a:off x="7972425" y="-6350"/>
                <a:ext cx="2314575" cy="10293350"/>
              </a:xfrm>
              <a:custGeom>
                <a:avLst/>
                <a:gdLst/>
                <a:ahLst/>
                <a:cxnLst/>
                <a:rect r="r" b="b" t="t" l="l"/>
                <a:pathLst>
                  <a:path h="10293350" w="2314575">
                    <a:moveTo>
                      <a:pt x="0" y="10293350"/>
                    </a:moveTo>
                    <a:lnTo>
                      <a:pt x="0" y="185166"/>
                    </a:lnTo>
                    <a:cubicBezTo>
                      <a:pt x="0" y="136057"/>
                      <a:pt x="19509" y="88959"/>
                      <a:pt x="54234" y="54234"/>
                    </a:cubicBezTo>
                    <a:cubicBezTo>
                      <a:pt x="88960" y="19508"/>
                      <a:pt x="136057" y="0"/>
                      <a:pt x="185166" y="0"/>
                    </a:cubicBezTo>
                    <a:lnTo>
                      <a:pt x="2129409" y="0"/>
                    </a:lnTo>
                    <a:cubicBezTo>
                      <a:pt x="2178518" y="0"/>
                      <a:pt x="2225615" y="19508"/>
                      <a:pt x="2260341" y="54234"/>
                    </a:cubicBezTo>
                    <a:cubicBezTo>
                      <a:pt x="2295066" y="88959"/>
                      <a:pt x="2314575" y="136057"/>
                      <a:pt x="2314575" y="185166"/>
                    </a:cubicBezTo>
                    <a:lnTo>
                      <a:pt x="2314575" y="10293350"/>
                    </a:lnTo>
                    <a:close/>
                  </a:path>
                </a:pathLst>
              </a:custGeom>
              <a:solidFill>
                <a:srgbClr val="FFDB15"/>
              </a:solidFill>
            </p:spPr>
          </p:sp>
        </p:grpSp>
      </p:grpSp>
      <p:sp>
        <p:nvSpPr>
          <p:cNvPr name="TextBox 26" id="26"/>
          <p:cNvSpPr txBox="true"/>
          <p:nvPr/>
        </p:nvSpPr>
        <p:spPr>
          <a:xfrm rot="0">
            <a:off x="17136070" y="9422711"/>
            <a:ext cx="492978"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95161" y="2443409"/>
            <a:ext cx="4128794" cy="5960201"/>
          </a:xfrm>
          <a:prstGeom prst="rect">
            <a:avLst/>
          </a:prstGeom>
        </p:spPr>
      </p:pic>
      <p:sp>
        <p:nvSpPr>
          <p:cNvPr name="TextBox 3" id="3"/>
          <p:cNvSpPr txBox="true"/>
          <p:nvPr/>
        </p:nvSpPr>
        <p:spPr>
          <a:xfrm rot="0">
            <a:off x="1028700" y="1085850"/>
            <a:ext cx="7091296" cy="918170"/>
          </a:xfrm>
          <a:prstGeom prst="rect">
            <a:avLst/>
          </a:prstGeom>
        </p:spPr>
        <p:txBody>
          <a:bodyPr anchor="t" rtlCol="false" tIns="0" lIns="0" bIns="0" rIns="0">
            <a:spAutoFit/>
          </a:bodyPr>
          <a:lstStyle/>
          <a:p>
            <a:pPr algn="l">
              <a:lnSpc>
                <a:spcPts val="7040"/>
              </a:lnSpc>
            </a:pPr>
            <a:r>
              <a:rPr lang="en-US" sz="6399" spc="223">
                <a:solidFill>
                  <a:srgbClr val="000000"/>
                </a:solidFill>
                <a:latin typeface="League Spartan Bold"/>
              </a:rPr>
              <a:t>CONCLUSION</a:t>
            </a:r>
          </a:p>
        </p:txBody>
      </p:sp>
      <p:sp>
        <p:nvSpPr>
          <p:cNvPr name="TextBox 4" id="4"/>
          <p:cNvSpPr txBox="true"/>
          <p:nvPr/>
        </p:nvSpPr>
        <p:spPr>
          <a:xfrm rot="0">
            <a:off x="8119996" y="1209834"/>
            <a:ext cx="9668038" cy="7810182"/>
          </a:xfrm>
          <a:prstGeom prst="rect">
            <a:avLst/>
          </a:prstGeom>
        </p:spPr>
        <p:txBody>
          <a:bodyPr anchor="t" rtlCol="false" tIns="0" lIns="0" bIns="0" rIns="0">
            <a:spAutoFit/>
          </a:bodyPr>
          <a:lstStyle/>
          <a:p>
            <a:pPr>
              <a:lnSpc>
                <a:spcPts val="3850"/>
              </a:lnSpc>
            </a:pPr>
          </a:p>
          <a:p>
            <a:pPr marL="593727" indent="-296864" lvl="1">
              <a:lnSpc>
                <a:spcPts val="3850"/>
              </a:lnSpc>
              <a:buFont typeface="Arial"/>
              <a:buChar char="•"/>
            </a:pPr>
            <a:r>
              <a:rPr lang="en-US" sz="2750" spc="82">
                <a:solidFill>
                  <a:srgbClr val="000000"/>
                </a:solidFill>
                <a:latin typeface="Glacial Indifference"/>
              </a:rPr>
              <a:t>As you can see, our reports were useful because they can be used to quickly pull up important information automatically. This information could even be pulled and used by a different department to create visualizations and draw conclusions.</a:t>
            </a:r>
          </a:p>
          <a:p>
            <a:pPr marL="593727" indent="-296864" lvl="1">
              <a:lnSpc>
                <a:spcPts val="3850"/>
              </a:lnSpc>
              <a:buFont typeface="Arial"/>
              <a:buChar char="•"/>
            </a:pPr>
            <a:r>
              <a:rPr lang="en-US" sz="2750" spc="82">
                <a:solidFill>
                  <a:srgbClr val="000000"/>
                </a:solidFill>
                <a:latin typeface="Glacial Indifference"/>
              </a:rPr>
              <a:t>Higher-ups can make use of this information to make informed decisions about the current direction of the company, as well as the future. </a:t>
            </a:r>
          </a:p>
          <a:p>
            <a:pPr marL="593727" indent="-296864" lvl="1">
              <a:lnSpc>
                <a:spcPts val="3850"/>
              </a:lnSpc>
              <a:buFont typeface="Arial"/>
              <a:buChar char="•"/>
            </a:pPr>
            <a:r>
              <a:rPr lang="en-US" sz="2750" spc="82">
                <a:solidFill>
                  <a:srgbClr val="000000"/>
                </a:solidFill>
                <a:latin typeface="Glacial Indifference"/>
              </a:rPr>
              <a:t>With automated social media reporting, we save time and create opportunities for other projects to be worked on. This increases the efficiency of the company and allows for more overall success. </a:t>
            </a:r>
          </a:p>
          <a:p>
            <a:pPr marL="593727" indent="-296864" lvl="1">
              <a:lnSpc>
                <a:spcPts val="3850"/>
              </a:lnSpc>
              <a:buFont typeface="Arial"/>
              <a:buChar char="•"/>
            </a:pPr>
            <a:r>
              <a:rPr lang="en-US" sz="2750" spc="82">
                <a:solidFill>
                  <a:srgbClr val="000000"/>
                </a:solidFill>
                <a:latin typeface="Glacial Indifference"/>
              </a:rPr>
              <a:t>By making automated reports, we can even not only produce results faster but with more accuracy. </a:t>
            </a:r>
          </a:p>
          <a:p>
            <a:pPr algn="l">
              <a:lnSpc>
                <a:spcPts val="3850"/>
              </a:lnSpc>
            </a:pPr>
          </a:p>
        </p:txBody>
      </p:sp>
      <p:sp>
        <p:nvSpPr>
          <p:cNvPr name="TextBox 5" id="5"/>
          <p:cNvSpPr txBox="true"/>
          <p:nvPr/>
        </p:nvSpPr>
        <p:spPr>
          <a:xfrm rot="0">
            <a:off x="1028700" y="9141440"/>
            <a:ext cx="7496531" cy="422910"/>
          </a:xfrm>
          <a:prstGeom prst="rect">
            <a:avLst/>
          </a:prstGeom>
        </p:spPr>
        <p:txBody>
          <a:bodyPr anchor="t" rtlCol="false" tIns="0" lIns="0" bIns="0" rIns="0">
            <a:spAutoFit/>
          </a:bodyPr>
          <a:lstStyle/>
          <a:p>
            <a:pPr algn="l">
              <a:lnSpc>
                <a:spcPts val="3359"/>
              </a:lnSpc>
            </a:pPr>
            <a:r>
              <a:rPr lang="en-US" sz="2400">
                <a:solidFill>
                  <a:srgbClr val="000000"/>
                </a:solidFill>
                <a:latin typeface="Glacial Indifference"/>
              </a:rPr>
              <a:t>Team 3 | Project on Automated Social Media Marketing</a:t>
            </a:r>
          </a:p>
        </p:txBody>
      </p:sp>
      <p:sp>
        <p:nvSpPr>
          <p:cNvPr name="TextBox 6" id="6"/>
          <p:cNvSpPr txBox="true"/>
          <p:nvPr/>
        </p:nvSpPr>
        <p:spPr>
          <a:xfrm rot="0">
            <a:off x="17136070" y="9422711"/>
            <a:ext cx="492978" cy="584795"/>
          </a:xfrm>
          <a:prstGeom prst="rect">
            <a:avLst/>
          </a:prstGeom>
        </p:spPr>
        <p:txBody>
          <a:bodyPr anchor="t" rtlCol="false" tIns="0" lIns="0" bIns="0" rIns="0">
            <a:spAutoFit/>
          </a:bodyPr>
          <a:lstStyle/>
          <a:p>
            <a:pPr algn="ctr">
              <a:lnSpc>
                <a:spcPts val="4759"/>
              </a:lnSpc>
            </a:pPr>
            <a:r>
              <a:rPr lang="en-US" sz="3399">
                <a:solidFill>
                  <a:srgbClr val="020301"/>
                </a:solidFill>
                <a:latin typeface="Open Sans Light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0">
            <a:off x="18002863" y="-233785"/>
            <a:ext cx="567624" cy="10768576"/>
          </a:xfrm>
          <a:prstGeom prst="rect">
            <a:avLst/>
          </a:prstGeom>
          <a:solidFill>
            <a:srgbClr val="F3F5F9"/>
          </a:solidFill>
        </p:spPr>
      </p:sp>
      <p:grpSp>
        <p:nvGrpSpPr>
          <p:cNvPr name="Group 4" id="4"/>
          <p:cNvGrpSpPr/>
          <p:nvPr/>
        </p:nvGrpSpPr>
        <p:grpSpPr>
          <a:xfrm rot="0">
            <a:off x="2619153" y="1393508"/>
            <a:ext cx="12564963" cy="7499984"/>
            <a:chOff x="0" y="0"/>
            <a:chExt cx="16753284" cy="9999978"/>
          </a:xfrm>
        </p:grpSpPr>
        <p:sp>
          <p:nvSpPr>
            <p:cNvPr name="AutoShape 5" id="5"/>
            <p:cNvSpPr/>
            <p:nvPr/>
          </p:nvSpPr>
          <p:spPr>
            <a:xfrm rot="0">
              <a:off x="0" y="0"/>
              <a:ext cx="16753284" cy="9999978"/>
            </a:xfrm>
            <a:prstGeom prst="rect">
              <a:avLst/>
            </a:prstGeom>
            <a:solidFill>
              <a:srgbClr val="F3F5F9"/>
            </a:solidFill>
          </p:spPr>
        </p:sp>
        <p:sp>
          <p:nvSpPr>
            <p:cNvPr name="TextBox 6" id="6"/>
            <p:cNvSpPr txBox="true"/>
            <p:nvPr/>
          </p:nvSpPr>
          <p:spPr>
            <a:xfrm rot="0">
              <a:off x="1572058" y="1549081"/>
              <a:ext cx="13679969" cy="3569547"/>
            </a:xfrm>
            <a:prstGeom prst="rect">
              <a:avLst/>
            </a:prstGeom>
          </p:spPr>
          <p:txBody>
            <a:bodyPr anchor="t" rtlCol="false" tIns="0" lIns="0" bIns="0" rIns="0">
              <a:spAutoFit/>
            </a:bodyPr>
            <a:lstStyle/>
            <a:p>
              <a:pPr algn="ctr">
                <a:lnSpc>
                  <a:spcPts val="6759"/>
                </a:lnSpc>
              </a:pPr>
              <a:r>
                <a:rPr lang="en-US" sz="5199" spc="187">
                  <a:solidFill>
                    <a:srgbClr val="020301"/>
                  </a:solidFill>
                  <a:latin typeface="League Spartan Bold"/>
                </a:rPr>
                <a:t>THANK YOU!</a:t>
              </a:r>
            </a:p>
            <a:p>
              <a:pPr algn="ctr">
                <a:lnSpc>
                  <a:spcPts val="7799"/>
                </a:lnSpc>
              </a:pPr>
            </a:p>
            <a:p>
              <a:pPr algn="ctr">
                <a:lnSpc>
                  <a:spcPts val="6759"/>
                </a:lnSpc>
              </a:pPr>
              <a:r>
                <a:rPr lang="en-US" sz="5199" spc="187">
                  <a:solidFill>
                    <a:srgbClr val="020301"/>
                  </a:solidFill>
                  <a:latin typeface="League Spartan Bold"/>
                </a:rPr>
                <a:t>QUESTIONS?</a:t>
              </a:r>
            </a:p>
          </p:txBody>
        </p:sp>
      </p:grpSp>
      <p:sp>
        <p:nvSpPr>
          <p:cNvPr name="TextBox 7" id="7"/>
          <p:cNvSpPr txBox="true"/>
          <p:nvPr/>
        </p:nvSpPr>
        <p:spPr>
          <a:xfrm rot="0">
            <a:off x="17136070" y="9422711"/>
            <a:ext cx="492978"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Bold"/>
              </a:rPr>
              <a:t>15</a:t>
            </a:r>
          </a:p>
        </p:txBody>
      </p:sp>
      <p:sp>
        <p:nvSpPr>
          <p:cNvPr name="TextBox 8" id="8"/>
          <p:cNvSpPr txBox="true"/>
          <p:nvPr/>
        </p:nvSpPr>
        <p:spPr>
          <a:xfrm rot="0">
            <a:off x="1028700" y="9141440"/>
            <a:ext cx="7361883" cy="422910"/>
          </a:xfrm>
          <a:prstGeom prst="rect">
            <a:avLst/>
          </a:prstGeom>
        </p:spPr>
        <p:txBody>
          <a:bodyPr anchor="t" rtlCol="false" tIns="0" lIns="0" bIns="0" rIns="0">
            <a:spAutoFit/>
          </a:bodyPr>
          <a:lstStyle/>
          <a:p>
            <a:pPr algn="l">
              <a:lnSpc>
                <a:spcPts val="3359"/>
              </a:lnSpc>
            </a:pPr>
            <a:r>
              <a:rPr lang="en-US" sz="2400">
                <a:solidFill>
                  <a:srgbClr val="FFFFFF"/>
                </a:solidFill>
                <a:latin typeface="Glacial Indifference"/>
              </a:rPr>
              <a:t>Team 3 | Project on Automated Social Media Marketing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B15"/>
        </a:solidFill>
      </p:bgPr>
    </p:bg>
    <p:spTree>
      <p:nvGrpSpPr>
        <p:cNvPr id="1" name=""/>
        <p:cNvGrpSpPr/>
        <p:nvPr/>
      </p:nvGrpSpPr>
      <p:grpSpPr>
        <a:xfrm>
          <a:off x="0" y="0"/>
          <a:ext cx="0" cy="0"/>
          <a:chOff x="0" y="0"/>
          <a:chExt cx="0" cy="0"/>
        </a:xfrm>
      </p:grpSpPr>
      <p:grpSp>
        <p:nvGrpSpPr>
          <p:cNvPr name="Group 2" id="2"/>
          <p:cNvGrpSpPr/>
          <p:nvPr/>
        </p:nvGrpSpPr>
        <p:grpSpPr>
          <a:xfrm rot="0">
            <a:off x="14228045" y="4599510"/>
            <a:ext cx="2533168" cy="3061957"/>
            <a:chOff x="0" y="0"/>
            <a:chExt cx="3377557" cy="4082609"/>
          </a:xfrm>
        </p:grpSpPr>
        <p:pic>
          <p:nvPicPr>
            <p:cNvPr name="Picture 3" id="3"/>
            <p:cNvPicPr>
              <a:picLocks noChangeAspect="true"/>
            </p:cNvPicPr>
            <p:nvPr/>
          </p:nvPicPr>
          <p:blipFill>
            <a:blip r:embed="rId2"/>
            <a:srcRect l="7264" t="15018" r="0" b="911"/>
            <a:stretch>
              <a:fillRect/>
            </a:stretch>
          </p:blipFill>
          <p:spPr>
            <a:xfrm>
              <a:off x="0" y="0"/>
              <a:ext cx="3377557" cy="4082609"/>
            </a:xfrm>
            <a:prstGeom prst="rect">
              <a:avLst/>
            </a:prstGeom>
          </p:spPr>
        </p:pic>
      </p:grpSp>
      <p:sp>
        <p:nvSpPr>
          <p:cNvPr name="AutoShape 4" id="4"/>
          <p:cNvSpPr/>
          <p:nvPr/>
        </p:nvSpPr>
        <p:spPr>
          <a:xfrm rot="0">
            <a:off x="18002863" y="-233785"/>
            <a:ext cx="567624" cy="10768576"/>
          </a:xfrm>
          <a:prstGeom prst="rect">
            <a:avLst/>
          </a:prstGeom>
          <a:solidFill>
            <a:srgbClr val="020301"/>
          </a:solidFill>
        </p:spPr>
      </p:sp>
      <p:sp>
        <p:nvSpPr>
          <p:cNvPr name="TextBox 5" id="5"/>
          <p:cNvSpPr txBox="true"/>
          <p:nvPr/>
        </p:nvSpPr>
        <p:spPr>
          <a:xfrm rot="0">
            <a:off x="0" y="8391923"/>
            <a:ext cx="3529341" cy="915544"/>
          </a:xfrm>
          <a:prstGeom prst="rect">
            <a:avLst/>
          </a:prstGeom>
        </p:spPr>
        <p:txBody>
          <a:bodyPr anchor="t" rtlCol="false" tIns="0" lIns="0" bIns="0" rIns="0">
            <a:spAutoFit/>
          </a:bodyPr>
          <a:lstStyle/>
          <a:p>
            <a:pPr algn="ctr">
              <a:lnSpc>
                <a:spcPts val="3629"/>
              </a:lnSpc>
            </a:pPr>
            <a:r>
              <a:rPr lang="en-US" sz="2857" spc="177">
                <a:solidFill>
                  <a:srgbClr val="665D29"/>
                </a:solidFill>
                <a:latin typeface="Glacial Indifference Bold"/>
              </a:rPr>
              <a:t>SAHIBPREET</a:t>
            </a:r>
          </a:p>
          <a:p>
            <a:pPr algn="ctr">
              <a:lnSpc>
                <a:spcPts val="3629"/>
              </a:lnSpc>
            </a:pPr>
            <a:r>
              <a:rPr lang="en-US" sz="2857" spc="177">
                <a:solidFill>
                  <a:srgbClr val="665D29"/>
                </a:solidFill>
                <a:latin typeface="Glacial Indifference Bold"/>
              </a:rPr>
              <a:t> SINGH</a:t>
            </a:r>
          </a:p>
        </p:txBody>
      </p:sp>
      <p:sp>
        <p:nvSpPr>
          <p:cNvPr name="TextBox 6" id="6"/>
          <p:cNvSpPr txBox="true"/>
          <p:nvPr/>
        </p:nvSpPr>
        <p:spPr>
          <a:xfrm rot="0">
            <a:off x="4251781" y="8391923"/>
            <a:ext cx="3529341" cy="915544"/>
          </a:xfrm>
          <a:prstGeom prst="rect">
            <a:avLst/>
          </a:prstGeom>
        </p:spPr>
        <p:txBody>
          <a:bodyPr anchor="t" rtlCol="false" tIns="0" lIns="0" bIns="0" rIns="0">
            <a:spAutoFit/>
          </a:bodyPr>
          <a:lstStyle/>
          <a:p>
            <a:pPr algn="ctr">
              <a:lnSpc>
                <a:spcPts val="3629"/>
              </a:lnSpc>
            </a:pPr>
            <a:r>
              <a:rPr lang="en-US" sz="2857" spc="177">
                <a:solidFill>
                  <a:srgbClr val="665D29"/>
                </a:solidFill>
                <a:latin typeface="Glacial Indifference Bold"/>
              </a:rPr>
              <a:t>MANISHA KHARCHE</a:t>
            </a:r>
          </a:p>
        </p:txBody>
      </p:sp>
      <p:sp>
        <p:nvSpPr>
          <p:cNvPr name="TextBox 7" id="7"/>
          <p:cNvSpPr txBox="true"/>
          <p:nvPr/>
        </p:nvSpPr>
        <p:spPr>
          <a:xfrm rot="0">
            <a:off x="8711419" y="8391923"/>
            <a:ext cx="3529341" cy="915544"/>
          </a:xfrm>
          <a:prstGeom prst="rect">
            <a:avLst/>
          </a:prstGeom>
        </p:spPr>
        <p:txBody>
          <a:bodyPr anchor="t" rtlCol="false" tIns="0" lIns="0" bIns="0" rIns="0">
            <a:spAutoFit/>
          </a:bodyPr>
          <a:lstStyle/>
          <a:p>
            <a:pPr algn="ctr">
              <a:lnSpc>
                <a:spcPts val="3629"/>
              </a:lnSpc>
            </a:pPr>
            <a:r>
              <a:rPr lang="en-US" sz="2857" spc="177">
                <a:solidFill>
                  <a:srgbClr val="665D29"/>
                </a:solidFill>
                <a:latin typeface="Glacial Indifference Bold"/>
              </a:rPr>
              <a:t>KAVISREE</a:t>
            </a:r>
          </a:p>
          <a:p>
            <a:pPr algn="ctr">
              <a:lnSpc>
                <a:spcPts val="3629"/>
              </a:lnSpc>
            </a:pPr>
            <a:r>
              <a:rPr lang="en-US" sz="2857" spc="177">
                <a:solidFill>
                  <a:srgbClr val="665D29"/>
                </a:solidFill>
                <a:latin typeface="Glacial Indifference Bold"/>
              </a:rPr>
              <a:t>MARIAPPAN</a:t>
            </a:r>
          </a:p>
        </p:txBody>
      </p:sp>
      <p:sp>
        <p:nvSpPr>
          <p:cNvPr name="TextBox 8" id="8"/>
          <p:cNvSpPr txBox="true"/>
          <p:nvPr/>
        </p:nvSpPr>
        <p:spPr>
          <a:xfrm rot="0">
            <a:off x="840193" y="2324608"/>
            <a:ext cx="15262879" cy="975320"/>
          </a:xfrm>
          <a:prstGeom prst="rect">
            <a:avLst/>
          </a:prstGeom>
        </p:spPr>
        <p:txBody>
          <a:bodyPr anchor="t" rtlCol="false" tIns="0" lIns="0" bIns="0" rIns="0">
            <a:spAutoFit/>
          </a:bodyPr>
          <a:lstStyle/>
          <a:p>
            <a:pPr algn="l">
              <a:lnSpc>
                <a:spcPts val="7452"/>
              </a:lnSpc>
            </a:pPr>
            <a:r>
              <a:rPr lang="en-US" sz="6799" spc="237">
                <a:solidFill>
                  <a:srgbClr val="020301"/>
                </a:solidFill>
                <a:latin typeface="League Spartan Bold"/>
              </a:rPr>
              <a:t>MEET OUR TEAM MEMBERS</a:t>
            </a:r>
          </a:p>
        </p:txBody>
      </p:sp>
      <p:sp>
        <p:nvSpPr>
          <p:cNvPr name="TextBox 9" id="9"/>
          <p:cNvSpPr txBox="true"/>
          <p:nvPr/>
        </p:nvSpPr>
        <p:spPr>
          <a:xfrm rot="0">
            <a:off x="13729959" y="8391923"/>
            <a:ext cx="3529341" cy="915544"/>
          </a:xfrm>
          <a:prstGeom prst="rect">
            <a:avLst/>
          </a:prstGeom>
        </p:spPr>
        <p:txBody>
          <a:bodyPr anchor="t" rtlCol="false" tIns="0" lIns="0" bIns="0" rIns="0">
            <a:spAutoFit/>
          </a:bodyPr>
          <a:lstStyle/>
          <a:p>
            <a:pPr algn="ctr">
              <a:lnSpc>
                <a:spcPts val="3629"/>
              </a:lnSpc>
            </a:pPr>
            <a:r>
              <a:rPr lang="en-US" sz="2857" spc="177">
                <a:solidFill>
                  <a:srgbClr val="665D29"/>
                </a:solidFill>
                <a:latin typeface="Glacial Indifference Bold"/>
              </a:rPr>
              <a:t>HASSAN </a:t>
            </a:r>
          </a:p>
          <a:p>
            <a:pPr algn="ctr">
              <a:lnSpc>
                <a:spcPts val="3629"/>
              </a:lnSpc>
            </a:pPr>
            <a:r>
              <a:rPr lang="en-US" sz="2857" spc="177">
                <a:solidFill>
                  <a:srgbClr val="665D29"/>
                </a:solidFill>
                <a:latin typeface="Glacial Indifference Bold"/>
              </a:rPr>
              <a:t>KANI</a:t>
            </a:r>
          </a:p>
        </p:txBody>
      </p:sp>
      <p:grpSp>
        <p:nvGrpSpPr>
          <p:cNvPr name="Group 10" id="10"/>
          <p:cNvGrpSpPr/>
          <p:nvPr/>
        </p:nvGrpSpPr>
        <p:grpSpPr>
          <a:xfrm rot="0">
            <a:off x="9519085" y="4599510"/>
            <a:ext cx="2533168" cy="3061957"/>
            <a:chOff x="0" y="0"/>
            <a:chExt cx="3377557" cy="4082609"/>
          </a:xfrm>
        </p:grpSpPr>
        <p:pic>
          <p:nvPicPr>
            <p:cNvPr name="Picture 11" id="11"/>
            <p:cNvPicPr>
              <a:picLocks noChangeAspect="true"/>
            </p:cNvPicPr>
            <p:nvPr/>
          </p:nvPicPr>
          <p:blipFill>
            <a:blip r:embed="rId3"/>
            <a:srcRect l="0" t="3652" r="0" b="3652"/>
            <a:stretch>
              <a:fillRect/>
            </a:stretch>
          </p:blipFill>
          <p:spPr>
            <a:xfrm>
              <a:off x="0" y="0"/>
              <a:ext cx="3377557" cy="4082609"/>
            </a:xfrm>
            <a:prstGeom prst="rect">
              <a:avLst/>
            </a:prstGeom>
          </p:spPr>
        </p:pic>
      </p:grpSp>
      <p:grpSp>
        <p:nvGrpSpPr>
          <p:cNvPr name="Group 12" id="12"/>
          <p:cNvGrpSpPr/>
          <p:nvPr/>
        </p:nvGrpSpPr>
        <p:grpSpPr>
          <a:xfrm rot="0">
            <a:off x="5073022" y="4599510"/>
            <a:ext cx="2533168" cy="3061957"/>
            <a:chOff x="0" y="0"/>
            <a:chExt cx="3377557" cy="4082609"/>
          </a:xfrm>
        </p:grpSpPr>
        <p:pic>
          <p:nvPicPr>
            <p:cNvPr name="Picture 13" id="13"/>
            <p:cNvPicPr>
              <a:picLocks noChangeAspect="true"/>
            </p:cNvPicPr>
            <p:nvPr/>
          </p:nvPicPr>
          <p:blipFill>
            <a:blip r:embed="rId4"/>
            <a:srcRect l="3842" t="0" r="3842" b="0"/>
            <a:stretch>
              <a:fillRect/>
            </a:stretch>
          </p:blipFill>
          <p:spPr>
            <a:xfrm>
              <a:off x="0" y="0"/>
              <a:ext cx="3377557" cy="4082609"/>
            </a:xfrm>
            <a:prstGeom prst="rect">
              <a:avLst/>
            </a:prstGeom>
          </p:spPr>
        </p:pic>
      </p:grpSp>
      <p:grpSp>
        <p:nvGrpSpPr>
          <p:cNvPr name="Group 14" id="14"/>
          <p:cNvGrpSpPr/>
          <p:nvPr/>
        </p:nvGrpSpPr>
        <p:grpSpPr>
          <a:xfrm rot="0">
            <a:off x="659664" y="4599510"/>
            <a:ext cx="2533168" cy="3061957"/>
            <a:chOff x="0" y="0"/>
            <a:chExt cx="3377557" cy="4082609"/>
          </a:xfrm>
        </p:grpSpPr>
        <p:pic>
          <p:nvPicPr>
            <p:cNvPr name="Picture 15" id="15"/>
            <p:cNvPicPr>
              <a:picLocks noChangeAspect="true"/>
            </p:cNvPicPr>
            <p:nvPr/>
          </p:nvPicPr>
          <p:blipFill>
            <a:blip r:embed="rId5"/>
            <a:srcRect l="0" t="3161" r="0" b="3161"/>
            <a:stretch>
              <a:fillRect/>
            </a:stretch>
          </p:blipFill>
          <p:spPr>
            <a:xfrm>
              <a:off x="0" y="0"/>
              <a:ext cx="3377557" cy="4082609"/>
            </a:xfrm>
            <a:prstGeom prst="rect">
              <a:avLst/>
            </a:prstGeom>
          </p:spPr>
        </p:pic>
      </p:grpSp>
      <p:sp>
        <p:nvSpPr>
          <p:cNvPr name="TextBox 16" id="16"/>
          <p:cNvSpPr txBox="true"/>
          <p:nvPr/>
        </p:nvSpPr>
        <p:spPr>
          <a:xfrm rot="0">
            <a:off x="17259300" y="9422711"/>
            <a:ext cx="246519" cy="584795"/>
          </a:xfrm>
          <a:prstGeom prst="rect">
            <a:avLst/>
          </a:prstGeom>
        </p:spPr>
        <p:txBody>
          <a:bodyPr anchor="t" rtlCol="false" tIns="0" lIns="0" bIns="0" rIns="0">
            <a:spAutoFit/>
          </a:bodyPr>
          <a:lstStyle/>
          <a:p>
            <a:pPr algn="ctr">
              <a:lnSpc>
                <a:spcPts val="4759"/>
              </a:lnSpc>
            </a:pPr>
            <a:r>
              <a:rPr lang="en-US" sz="3399">
                <a:solidFill>
                  <a:srgbClr val="020301"/>
                </a:solidFill>
                <a:latin typeface="Open Sans Light Bold"/>
              </a:rPr>
              <a:t>2</a:t>
            </a:r>
          </a:p>
        </p:txBody>
      </p:sp>
      <p:sp>
        <p:nvSpPr>
          <p:cNvPr name="TextBox 17" id="17"/>
          <p:cNvSpPr txBox="true"/>
          <p:nvPr/>
        </p:nvSpPr>
        <p:spPr>
          <a:xfrm rot="0">
            <a:off x="10476089" y="605790"/>
            <a:ext cx="9004584" cy="422910"/>
          </a:xfrm>
          <a:prstGeom prst="rect">
            <a:avLst/>
          </a:prstGeom>
        </p:spPr>
        <p:txBody>
          <a:bodyPr anchor="t" rtlCol="false" tIns="0" lIns="0" bIns="0" rIns="0">
            <a:spAutoFit/>
          </a:bodyPr>
          <a:lstStyle/>
          <a:p>
            <a:pPr algn="l">
              <a:lnSpc>
                <a:spcPts val="3359"/>
              </a:lnSpc>
            </a:pPr>
            <a:r>
              <a:rPr lang="en-US" sz="2400">
                <a:solidFill>
                  <a:srgbClr val="020301"/>
                </a:solidFill>
                <a:latin typeface="Glacial Indifference"/>
              </a:rPr>
              <a:t>Team 3 | Project on Automated Social Media Marketing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0301"/>
        </a:solidFill>
      </p:bgPr>
    </p:bg>
    <p:spTree>
      <p:nvGrpSpPr>
        <p:cNvPr id="1" name=""/>
        <p:cNvGrpSpPr/>
        <p:nvPr/>
      </p:nvGrpSpPr>
      <p:grpSpPr>
        <a:xfrm>
          <a:off x="0" y="0"/>
          <a:ext cx="0" cy="0"/>
          <a:chOff x="0" y="0"/>
          <a:chExt cx="0" cy="0"/>
        </a:xfrm>
      </p:grpSpPr>
      <p:sp>
        <p:nvSpPr>
          <p:cNvPr name="AutoShape 2" id="2"/>
          <p:cNvSpPr/>
          <p:nvPr/>
        </p:nvSpPr>
        <p:spPr>
          <a:xfrm rot="0">
            <a:off x="9448800" y="1035703"/>
            <a:ext cx="210021" cy="8229600"/>
          </a:xfrm>
          <a:prstGeom prst="rect">
            <a:avLst/>
          </a:prstGeom>
          <a:solidFill>
            <a:srgbClr val="F3F5F9"/>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6445" y="2798325"/>
            <a:ext cx="3212890" cy="4690351"/>
          </a:xfrm>
          <a:prstGeom prst="rect">
            <a:avLst/>
          </a:prstGeom>
        </p:spPr>
      </p:pic>
      <p:grpSp>
        <p:nvGrpSpPr>
          <p:cNvPr name="Group 4" id="4"/>
          <p:cNvGrpSpPr/>
          <p:nvPr/>
        </p:nvGrpSpPr>
        <p:grpSpPr>
          <a:xfrm rot="0">
            <a:off x="2420112" y="3810829"/>
            <a:ext cx="5452130" cy="2666401"/>
            <a:chOff x="0" y="0"/>
            <a:chExt cx="7269506" cy="3555201"/>
          </a:xfrm>
        </p:grpSpPr>
        <p:sp>
          <p:nvSpPr>
            <p:cNvPr name="TextBox 5" id="5"/>
            <p:cNvSpPr txBox="true"/>
            <p:nvPr/>
          </p:nvSpPr>
          <p:spPr>
            <a:xfrm rot="0">
              <a:off x="0" y="57150"/>
              <a:ext cx="7269506" cy="1243277"/>
            </a:xfrm>
            <a:prstGeom prst="rect">
              <a:avLst/>
            </a:prstGeom>
          </p:spPr>
          <p:txBody>
            <a:bodyPr anchor="t" rtlCol="false" tIns="0" lIns="0" bIns="0" rIns="0">
              <a:spAutoFit/>
            </a:bodyPr>
            <a:lstStyle/>
            <a:p>
              <a:pPr algn="l">
                <a:lnSpc>
                  <a:spcPts val="7040"/>
                </a:lnSpc>
              </a:pPr>
              <a:r>
                <a:rPr lang="en-US" sz="6399" spc="223">
                  <a:solidFill>
                    <a:srgbClr val="F3F5F9"/>
                  </a:solidFill>
                  <a:latin typeface="League Spartan Bold"/>
                </a:rPr>
                <a:t>AGENDA</a:t>
              </a:r>
            </a:p>
          </p:txBody>
        </p:sp>
        <p:sp>
          <p:nvSpPr>
            <p:cNvPr name="TextBox 6" id="6"/>
            <p:cNvSpPr txBox="true"/>
            <p:nvPr/>
          </p:nvSpPr>
          <p:spPr>
            <a:xfrm rot="0">
              <a:off x="0" y="1749896"/>
              <a:ext cx="7050569" cy="1805305"/>
            </a:xfrm>
            <a:prstGeom prst="rect">
              <a:avLst/>
            </a:prstGeom>
          </p:spPr>
          <p:txBody>
            <a:bodyPr anchor="t" rtlCol="false" tIns="0" lIns="0" bIns="0" rIns="0">
              <a:spAutoFit/>
            </a:bodyPr>
            <a:lstStyle/>
            <a:p>
              <a:pPr algn="l">
                <a:lnSpc>
                  <a:spcPts val="5460"/>
                </a:lnSpc>
              </a:pPr>
              <a:r>
                <a:rPr lang="en-US" sz="4200" spc="151">
                  <a:solidFill>
                    <a:srgbClr val="FFDB15"/>
                  </a:solidFill>
                  <a:latin typeface="League Spartan Bold"/>
                </a:rPr>
                <a:t>KEY DISCUSSION POINTS</a:t>
              </a:r>
            </a:p>
          </p:txBody>
        </p:sp>
      </p:grpSp>
      <p:sp>
        <p:nvSpPr>
          <p:cNvPr name="TextBox 7" id="7"/>
          <p:cNvSpPr txBox="true"/>
          <p:nvPr/>
        </p:nvSpPr>
        <p:spPr>
          <a:xfrm rot="0">
            <a:off x="11568099" y="3147060"/>
            <a:ext cx="5081313" cy="3916680"/>
          </a:xfrm>
          <a:prstGeom prst="rect">
            <a:avLst/>
          </a:prstGeom>
        </p:spPr>
        <p:txBody>
          <a:bodyPr anchor="t" rtlCol="false" tIns="0" lIns="0" bIns="0" rIns="0">
            <a:spAutoFit/>
          </a:bodyPr>
          <a:lstStyle/>
          <a:p>
            <a:pPr>
              <a:lnSpc>
                <a:spcPts val="4409"/>
              </a:lnSpc>
            </a:pPr>
            <a:r>
              <a:rPr lang="en-US" sz="3200" spc="96">
                <a:solidFill>
                  <a:srgbClr val="FFDB15"/>
                </a:solidFill>
                <a:latin typeface="Glacial Indifference"/>
              </a:rPr>
              <a:t>Introduction </a:t>
            </a:r>
          </a:p>
          <a:p>
            <a:pPr>
              <a:lnSpc>
                <a:spcPts val="4409"/>
              </a:lnSpc>
            </a:pPr>
            <a:r>
              <a:rPr lang="en-US" sz="3150" spc="94">
                <a:solidFill>
                  <a:srgbClr val="FFDB15"/>
                </a:solidFill>
                <a:latin typeface="Glacial Indifference"/>
              </a:rPr>
              <a:t>Business Problem </a:t>
            </a:r>
          </a:p>
          <a:p>
            <a:pPr>
              <a:lnSpc>
                <a:spcPts val="4409"/>
              </a:lnSpc>
            </a:pPr>
            <a:r>
              <a:rPr lang="en-US" sz="3150" spc="94">
                <a:solidFill>
                  <a:srgbClr val="FFDB15"/>
                </a:solidFill>
                <a:latin typeface="Glacial Indifference"/>
              </a:rPr>
              <a:t>Objective</a:t>
            </a:r>
          </a:p>
          <a:p>
            <a:pPr>
              <a:lnSpc>
                <a:spcPts val="4409"/>
              </a:lnSpc>
            </a:pPr>
            <a:r>
              <a:rPr lang="en-US" sz="3150" spc="94">
                <a:solidFill>
                  <a:srgbClr val="FFDB15"/>
                </a:solidFill>
                <a:latin typeface="Glacial Indifference"/>
              </a:rPr>
              <a:t>Database ERD Diagram</a:t>
            </a:r>
          </a:p>
          <a:p>
            <a:pPr>
              <a:lnSpc>
                <a:spcPts val="4409"/>
              </a:lnSpc>
            </a:pPr>
            <a:r>
              <a:rPr lang="en-US" sz="3150" spc="94">
                <a:solidFill>
                  <a:srgbClr val="FFDB15"/>
                </a:solidFill>
                <a:latin typeface="Glacial Indifference"/>
              </a:rPr>
              <a:t>Database Demonstration</a:t>
            </a:r>
          </a:p>
          <a:p>
            <a:pPr>
              <a:lnSpc>
                <a:spcPts val="4409"/>
              </a:lnSpc>
            </a:pPr>
            <a:r>
              <a:rPr lang="en-US" sz="3150" spc="94">
                <a:solidFill>
                  <a:srgbClr val="FFDB15"/>
                </a:solidFill>
                <a:latin typeface="Glacial Indifference"/>
              </a:rPr>
              <a:t>Benefits</a:t>
            </a:r>
          </a:p>
          <a:p>
            <a:pPr algn="l">
              <a:lnSpc>
                <a:spcPts val="4409"/>
              </a:lnSpc>
            </a:pPr>
            <a:r>
              <a:rPr lang="en-US" sz="3150" spc="94">
                <a:solidFill>
                  <a:srgbClr val="FFDB15"/>
                </a:solidFill>
                <a:latin typeface="Glacial Indifference"/>
              </a:rPr>
              <a:t>Conclusion</a:t>
            </a:r>
          </a:p>
        </p:txBody>
      </p:sp>
      <p:sp>
        <p:nvSpPr>
          <p:cNvPr name="TextBox 8" id="8"/>
          <p:cNvSpPr txBox="true"/>
          <p:nvPr/>
        </p:nvSpPr>
        <p:spPr>
          <a:xfrm rot="0">
            <a:off x="832392" y="9018270"/>
            <a:ext cx="9381597" cy="422910"/>
          </a:xfrm>
          <a:prstGeom prst="rect">
            <a:avLst/>
          </a:prstGeom>
        </p:spPr>
        <p:txBody>
          <a:bodyPr anchor="t" rtlCol="false" tIns="0" lIns="0" bIns="0" rIns="0">
            <a:spAutoFit/>
          </a:bodyPr>
          <a:lstStyle/>
          <a:p>
            <a:pPr algn="l">
              <a:lnSpc>
                <a:spcPts val="3359"/>
              </a:lnSpc>
            </a:pPr>
            <a:r>
              <a:rPr lang="en-US" sz="2400">
                <a:solidFill>
                  <a:srgbClr val="F3F5F9"/>
                </a:solidFill>
                <a:latin typeface="Glacial Indifference"/>
              </a:rPr>
              <a:t> Team 3 |Project on Automated Social Media Marketing</a:t>
            </a:r>
          </a:p>
        </p:txBody>
      </p:sp>
      <p:sp>
        <p:nvSpPr>
          <p:cNvPr name="AutoShape 9" id="9"/>
          <p:cNvSpPr/>
          <p:nvPr/>
        </p:nvSpPr>
        <p:spPr>
          <a:xfrm rot="0">
            <a:off x="18002863" y="-233785"/>
            <a:ext cx="567624" cy="10768576"/>
          </a:xfrm>
          <a:prstGeom prst="rect">
            <a:avLst/>
          </a:prstGeom>
          <a:solidFill>
            <a:srgbClr val="F3F5F9"/>
          </a:solidFill>
        </p:spPr>
      </p:sp>
      <p:sp>
        <p:nvSpPr>
          <p:cNvPr name="TextBox 10" id="10"/>
          <p:cNvSpPr txBox="true"/>
          <p:nvPr/>
        </p:nvSpPr>
        <p:spPr>
          <a:xfrm rot="0">
            <a:off x="17259300" y="9422711"/>
            <a:ext cx="246519"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8002863" y="-233785"/>
            <a:ext cx="567624" cy="10768576"/>
          </a:xfrm>
          <a:prstGeom prst="rect">
            <a:avLst/>
          </a:prstGeom>
          <a:solidFill>
            <a:srgbClr val="020301"/>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73669" y="4114818"/>
            <a:ext cx="4571777" cy="3635477"/>
          </a:xfrm>
          <a:prstGeom prst="rect">
            <a:avLst/>
          </a:prstGeom>
        </p:spPr>
      </p:pic>
      <p:grpSp>
        <p:nvGrpSpPr>
          <p:cNvPr name="Group 4" id="4"/>
          <p:cNvGrpSpPr/>
          <p:nvPr/>
        </p:nvGrpSpPr>
        <p:grpSpPr>
          <a:xfrm rot="0">
            <a:off x="1028700" y="1028700"/>
            <a:ext cx="7091296" cy="2126403"/>
            <a:chOff x="0" y="0"/>
            <a:chExt cx="9455062" cy="2835204"/>
          </a:xfrm>
        </p:grpSpPr>
        <p:sp>
          <p:nvSpPr>
            <p:cNvPr name="TextBox 5" id="5"/>
            <p:cNvSpPr txBox="true"/>
            <p:nvPr/>
          </p:nvSpPr>
          <p:spPr>
            <a:xfrm rot="0">
              <a:off x="0" y="57150"/>
              <a:ext cx="9455062" cy="1243277"/>
            </a:xfrm>
            <a:prstGeom prst="rect">
              <a:avLst/>
            </a:prstGeom>
          </p:spPr>
          <p:txBody>
            <a:bodyPr anchor="t" rtlCol="false" tIns="0" lIns="0" bIns="0" rIns="0">
              <a:spAutoFit/>
            </a:bodyPr>
            <a:lstStyle/>
            <a:p>
              <a:pPr algn="l">
                <a:lnSpc>
                  <a:spcPts val="7040"/>
                </a:lnSpc>
              </a:pPr>
              <a:r>
                <a:rPr lang="en-US" sz="6399" spc="223">
                  <a:solidFill>
                    <a:srgbClr val="020301"/>
                  </a:solidFill>
                  <a:latin typeface="League Spartan Bold"/>
                </a:rPr>
                <a:t>INTRODUCTION</a:t>
              </a:r>
            </a:p>
          </p:txBody>
        </p:sp>
        <p:sp>
          <p:nvSpPr>
            <p:cNvPr name="TextBox 6" id="6"/>
            <p:cNvSpPr txBox="true"/>
            <p:nvPr/>
          </p:nvSpPr>
          <p:spPr>
            <a:xfrm rot="0">
              <a:off x="0" y="1934139"/>
              <a:ext cx="8941485" cy="901065"/>
            </a:xfrm>
            <a:prstGeom prst="rect">
              <a:avLst/>
            </a:prstGeom>
          </p:spPr>
          <p:txBody>
            <a:bodyPr anchor="t" rtlCol="false" tIns="0" lIns="0" bIns="0" rIns="0">
              <a:spAutoFit/>
            </a:bodyPr>
            <a:lstStyle/>
            <a:p>
              <a:pPr algn="l">
                <a:lnSpc>
                  <a:spcPts val="5460"/>
                </a:lnSpc>
              </a:pPr>
            </a:p>
          </p:txBody>
        </p:sp>
      </p:grpSp>
      <p:sp>
        <p:nvSpPr>
          <p:cNvPr name="TextBox 7" id="7"/>
          <p:cNvSpPr txBox="true"/>
          <p:nvPr/>
        </p:nvSpPr>
        <p:spPr>
          <a:xfrm rot="0">
            <a:off x="8119996" y="1172120"/>
            <a:ext cx="9504380" cy="8788043"/>
          </a:xfrm>
          <a:prstGeom prst="rect">
            <a:avLst/>
          </a:prstGeom>
        </p:spPr>
        <p:txBody>
          <a:bodyPr anchor="t" rtlCol="false" tIns="0" lIns="0" bIns="0" rIns="0">
            <a:spAutoFit/>
          </a:bodyPr>
          <a:lstStyle/>
          <a:p>
            <a:pPr marL="593727" indent="-296864" lvl="1">
              <a:lnSpc>
                <a:spcPts val="3850"/>
              </a:lnSpc>
              <a:buFont typeface="Arial"/>
              <a:buChar char="•"/>
            </a:pPr>
            <a:r>
              <a:rPr lang="en-US" sz="2750" spc="82">
                <a:solidFill>
                  <a:srgbClr val="020301"/>
                </a:solidFill>
                <a:latin typeface="Glacial Indifference"/>
              </a:rPr>
              <a:t>In practice, </a:t>
            </a:r>
            <a:r>
              <a:rPr lang="en-US" sz="2750" spc="82">
                <a:solidFill>
                  <a:srgbClr val="020301"/>
                </a:solidFill>
                <a:latin typeface="Glacial Indifference Bold"/>
              </a:rPr>
              <a:t>digital marketing</a:t>
            </a:r>
            <a:r>
              <a:rPr lang="en-US" sz="2750" spc="82">
                <a:solidFill>
                  <a:srgbClr val="020301"/>
                </a:solidFill>
                <a:latin typeface="Glacial Indifference"/>
              </a:rPr>
              <a:t> typically refers to marketing campaigns that appear on a computer, phone, tablet, or other devices. It can take many forms, including online video, </a:t>
            </a:r>
            <a:r>
              <a:rPr lang="en-US" sz="2750" spc="82">
                <a:solidFill>
                  <a:srgbClr val="020301"/>
                </a:solidFill>
                <a:latin typeface="Glacial Indifference"/>
              </a:rPr>
              <a:t>display ads</a:t>
            </a:r>
            <a:r>
              <a:rPr lang="en-US" sz="2750" spc="82">
                <a:solidFill>
                  <a:srgbClr val="020301"/>
                </a:solidFill>
                <a:latin typeface="Glacial Indifference"/>
              </a:rPr>
              <a:t>, search engine marketing, paid social ads, and social media posts.</a:t>
            </a:r>
          </a:p>
          <a:p>
            <a:pPr>
              <a:lnSpc>
                <a:spcPts val="3850"/>
              </a:lnSpc>
            </a:pPr>
          </a:p>
          <a:p>
            <a:pPr marL="593727" indent="-296864" lvl="1">
              <a:lnSpc>
                <a:spcPts val="3850"/>
              </a:lnSpc>
              <a:buFont typeface="Arial"/>
              <a:buChar char="•"/>
            </a:pPr>
            <a:r>
              <a:rPr lang="en-US" sz="2750" spc="82">
                <a:solidFill>
                  <a:srgbClr val="020301"/>
                </a:solidFill>
                <a:latin typeface="Glacial Indifference"/>
              </a:rPr>
              <a:t>Successful digital marketing campaigns depend on a team of digital marketing professionals and most importantly how the </a:t>
            </a:r>
            <a:r>
              <a:rPr lang="en-US" sz="2750" spc="82">
                <a:solidFill>
                  <a:srgbClr val="020301"/>
                </a:solidFill>
                <a:latin typeface="Glacial Indifference Bold"/>
              </a:rPr>
              <a:t>team is structured</a:t>
            </a:r>
            <a:r>
              <a:rPr lang="en-US" sz="2750" spc="82">
                <a:solidFill>
                  <a:srgbClr val="020301"/>
                </a:solidFill>
                <a:latin typeface="Glacial Indifference"/>
              </a:rPr>
              <a:t> and working.</a:t>
            </a:r>
          </a:p>
          <a:p>
            <a:pPr>
              <a:lnSpc>
                <a:spcPts val="3850"/>
              </a:lnSpc>
            </a:pPr>
          </a:p>
          <a:p>
            <a:pPr algn="l" marL="593727" indent="-296864" lvl="1">
              <a:lnSpc>
                <a:spcPts val="3850"/>
              </a:lnSpc>
              <a:buFont typeface="Arial"/>
              <a:buChar char="•"/>
            </a:pPr>
            <a:r>
              <a:rPr lang="en-US" sz="2750" spc="82">
                <a:solidFill>
                  <a:srgbClr val="020301"/>
                </a:solidFill>
                <a:latin typeface="Glacial Indifference Bold"/>
              </a:rPr>
              <a:t>Marketing reporting</a:t>
            </a:r>
            <a:r>
              <a:rPr lang="en-US" sz="2750" spc="82">
                <a:solidFill>
                  <a:srgbClr val="020301"/>
                </a:solidFill>
                <a:latin typeface="Glacial Indifference"/>
              </a:rPr>
              <a:t> is the process of measuring progress, showing value, and identifying actionable steps to improve marketing performance. The idea is to crunch the available numbers and analytics to help meet future marketing goals, whether that be earning more revenue, expanding service footholds, increasing the online audience which is shared with the </a:t>
            </a:r>
            <a:r>
              <a:rPr lang="en-US" sz="2750" spc="82">
                <a:solidFill>
                  <a:srgbClr val="020301"/>
                </a:solidFill>
                <a:latin typeface="Glacial Indifference Bold"/>
              </a:rPr>
              <a:t>client </a:t>
            </a:r>
            <a:r>
              <a:rPr lang="en-US" sz="2750" spc="82">
                <a:solidFill>
                  <a:srgbClr val="020301"/>
                </a:solidFill>
                <a:latin typeface="Glacial Indifference"/>
              </a:rPr>
              <a:t>in the end.</a:t>
            </a:r>
          </a:p>
        </p:txBody>
      </p:sp>
      <p:sp>
        <p:nvSpPr>
          <p:cNvPr name="TextBox 8" id="8"/>
          <p:cNvSpPr txBox="true"/>
          <p:nvPr/>
        </p:nvSpPr>
        <p:spPr>
          <a:xfrm rot="0">
            <a:off x="301603" y="9066476"/>
            <a:ext cx="9004584" cy="422910"/>
          </a:xfrm>
          <a:prstGeom prst="rect">
            <a:avLst/>
          </a:prstGeom>
        </p:spPr>
        <p:txBody>
          <a:bodyPr anchor="t" rtlCol="false" tIns="0" lIns="0" bIns="0" rIns="0">
            <a:spAutoFit/>
          </a:bodyPr>
          <a:lstStyle/>
          <a:p>
            <a:pPr algn="l">
              <a:lnSpc>
                <a:spcPts val="3359"/>
              </a:lnSpc>
            </a:pPr>
            <a:r>
              <a:rPr lang="en-US" sz="2400">
                <a:solidFill>
                  <a:srgbClr val="020301"/>
                </a:solidFill>
                <a:latin typeface="Glacial Indifference"/>
              </a:rPr>
              <a:t>Team 3 | Project on Automated Social Media Marketing</a:t>
            </a:r>
          </a:p>
        </p:txBody>
      </p:sp>
      <p:sp>
        <p:nvSpPr>
          <p:cNvPr name="TextBox 9" id="9"/>
          <p:cNvSpPr txBox="true"/>
          <p:nvPr/>
        </p:nvSpPr>
        <p:spPr>
          <a:xfrm rot="0">
            <a:off x="17259300" y="9422711"/>
            <a:ext cx="246519" cy="584795"/>
          </a:xfrm>
          <a:prstGeom prst="rect">
            <a:avLst/>
          </a:prstGeom>
        </p:spPr>
        <p:txBody>
          <a:bodyPr anchor="t" rtlCol="false" tIns="0" lIns="0" bIns="0" rIns="0">
            <a:spAutoFit/>
          </a:bodyPr>
          <a:lstStyle/>
          <a:p>
            <a:pPr algn="ctr">
              <a:lnSpc>
                <a:spcPts val="4759"/>
              </a:lnSpc>
            </a:pPr>
            <a:r>
              <a:rPr lang="en-US" sz="3399">
                <a:solidFill>
                  <a:srgbClr val="020301"/>
                </a:solidFill>
                <a:latin typeface="Open Sans Light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030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3587861"/>
            <a:ext cx="5744415" cy="4167312"/>
          </a:xfrm>
          <a:prstGeom prst="rect">
            <a:avLst/>
          </a:prstGeom>
        </p:spPr>
      </p:pic>
      <p:sp>
        <p:nvSpPr>
          <p:cNvPr name="TextBox 3" id="3"/>
          <p:cNvSpPr txBox="true"/>
          <p:nvPr/>
        </p:nvSpPr>
        <p:spPr>
          <a:xfrm rot="0">
            <a:off x="1028700" y="1085850"/>
            <a:ext cx="7091296" cy="1812211"/>
          </a:xfrm>
          <a:prstGeom prst="rect">
            <a:avLst/>
          </a:prstGeom>
        </p:spPr>
        <p:txBody>
          <a:bodyPr anchor="t" rtlCol="false" tIns="0" lIns="0" bIns="0" rIns="0">
            <a:spAutoFit/>
          </a:bodyPr>
          <a:lstStyle/>
          <a:p>
            <a:pPr algn="l">
              <a:lnSpc>
                <a:spcPts val="7040"/>
              </a:lnSpc>
            </a:pPr>
            <a:r>
              <a:rPr lang="en-US" sz="6399" spc="223">
                <a:solidFill>
                  <a:srgbClr val="FFFFFF"/>
                </a:solidFill>
                <a:latin typeface="League Spartan Bold"/>
              </a:rPr>
              <a:t>BUSINESS PROBLEM</a:t>
            </a:r>
          </a:p>
        </p:txBody>
      </p:sp>
      <p:sp>
        <p:nvSpPr>
          <p:cNvPr name="TextBox 4" id="4"/>
          <p:cNvSpPr txBox="true"/>
          <p:nvPr/>
        </p:nvSpPr>
        <p:spPr>
          <a:xfrm rot="0">
            <a:off x="8886824" y="1489366"/>
            <a:ext cx="8662713" cy="6783705"/>
          </a:xfrm>
          <a:prstGeom prst="rect">
            <a:avLst/>
          </a:prstGeom>
        </p:spPr>
        <p:txBody>
          <a:bodyPr anchor="t" rtlCol="false" tIns="0" lIns="0" bIns="0" rIns="0">
            <a:spAutoFit/>
          </a:bodyPr>
          <a:lstStyle/>
          <a:p>
            <a:pPr>
              <a:lnSpc>
                <a:spcPts val="3570"/>
              </a:lnSpc>
            </a:pPr>
          </a:p>
          <a:p>
            <a:pPr marL="550548" indent="-275274" lvl="1">
              <a:lnSpc>
                <a:spcPts val="3570"/>
              </a:lnSpc>
              <a:buFont typeface="Arial"/>
              <a:buChar char="•"/>
            </a:pPr>
            <a:r>
              <a:rPr lang="en-US" sz="2550" spc="76">
                <a:solidFill>
                  <a:srgbClr val="FFDB15"/>
                </a:solidFill>
                <a:latin typeface="Glacial Indifference"/>
              </a:rPr>
              <a:t>In the field of Marketing, </a:t>
            </a:r>
            <a:r>
              <a:rPr lang="en-US" sz="2550" spc="76">
                <a:solidFill>
                  <a:srgbClr val="FFDB15"/>
                </a:solidFill>
                <a:latin typeface="Glacial Indifference"/>
              </a:rPr>
              <a:t>Social media managers are often seen "running" through a hassle by manually extracting the latest social data, plugging it into countless spreadsheets, and then ensuring that the right people have access to it, only to repeat the process all over again on a regular basis. This turns out to be an exhausting and unproductive process.</a:t>
            </a:r>
          </a:p>
          <a:p>
            <a:pPr>
              <a:lnSpc>
                <a:spcPts val="3570"/>
              </a:lnSpc>
            </a:pPr>
          </a:p>
          <a:p>
            <a:pPr marL="550548" indent="-275274" lvl="1">
              <a:lnSpc>
                <a:spcPts val="3570"/>
              </a:lnSpc>
              <a:buFont typeface="Arial"/>
              <a:buChar char="•"/>
            </a:pPr>
            <a:r>
              <a:rPr lang="en-US" sz="2550" spc="76">
                <a:solidFill>
                  <a:srgbClr val="FFDB15"/>
                </a:solidFill>
                <a:latin typeface="Glacial Indifference"/>
              </a:rPr>
              <a:t> Social media reporting not only takes up your valuable time but hinders the growth of the company as it is often </a:t>
            </a:r>
            <a:r>
              <a:rPr lang="en-US" sz="2550" spc="76">
                <a:solidFill>
                  <a:srgbClr val="FFDB15"/>
                </a:solidFill>
                <a:latin typeface="Glacial Indifference Bold"/>
              </a:rPr>
              <a:t>riddled with inaccurate data and human error.</a:t>
            </a:r>
            <a:r>
              <a:rPr lang="en-US" sz="2550" spc="76">
                <a:solidFill>
                  <a:srgbClr val="FFDB15"/>
                </a:solidFill>
                <a:latin typeface="Glacial Indifference"/>
              </a:rPr>
              <a:t> That's where social media report automation comes to the rescue.</a:t>
            </a:r>
          </a:p>
          <a:p>
            <a:pPr algn="l">
              <a:lnSpc>
                <a:spcPts val="3570"/>
              </a:lnSpc>
            </a:pPr>
          </a:p>
        </p:txBody>
      </p:sp>
      <p:sp>
        <p:nvSpPr>
          <p:cNvPr name="TextBox 5" id="5"/>
          <p:cNvSpPr txBox="true"/>
          <p:nvPr/>
        </p:nvSpPr>
        <p:spPr>
          <a:xfrm rot="0">
            <a:off x="1028700" y="8835390"/>
            <a:ext cx="7602957" cy="422910"/>
          </a:xfrm>
          <a:prstGeom prst="rect">
            <a:avLst/>
          </a:prstGeom>
        </p:spPr>
        <p:txBody>
          <a:bodyPr anchor="t" rtlCol="false" tIns="0" lIns="0" bIns="0" rIns="0">
            <a:spAutoFit/>
          </a:bodyPr>
          <a:lstStyle/>
          <a:p>
            <a:pPr algn="l">
              <a:lnSpc>
                <a:spcPts val="3359"/>
              </a:lnSpc>
            </a:pPr>
            <a:r>
              <a:rPr lang="en-US" sz="2400">
                <a:solidFill>
                  <a:srgbClr val="FFFFFF"/>
                </a:solidFill>
                <a:latin typeface="Glacial Indifference"/>
              </a:rPr>
              <a:t>Team 3 | Project on Automated Social Media Marketing</a:t>
            </a:r>
          </a:p>
        </p:txBody>
      </p:sp>
      <p:sp>
        <p:nvSpPr>
          <p:cNvPr name="TextBox 6" id="6"/>
          <p:cNvSpPr txBox="true"/>
          <p:nvPr/>
        </p:nvSpPr>
        <p:spPr>
          <a:xfrm rot="0">
            <a:off x="17259300" y="9422711"/>
            <a:ext cx="246519"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8002863" y="-233785"/>
            <a:ext cx="567624" cy="10768576"/>
          </a:xfrm>
          <a:prstGeom prst="rect">
            <a:avLst/>
          </a:prstGeom>
          <a:solidFill>
            <a:srgbClr val="020301"/>
          </a:solidFill>
        </p:spPr>
      </p:sp>
      <p:sp>
        <p:nvSpPr>
          <p:cNvPr name="AutoShape 3" id="3"/>
          <p:cNvSpPr/>
          <p:nvPr/>
        </p:nvSpPr>
        <p:spPr>
          <a:xfrm rot="0">
            <a:off x="1028700" y="986980"/>
            <a:ext cx="210021" cy="8313041"/>
          </a:xfrm>
          <a:prstGeom prst="rect">
            <a:avLst/>
          </a:prstGeom>
          <a:solidFill>
            <a:srgbClr val="020301"/>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382973" y="3202281"/>
            <a:ext cx="5876327" cy="3472375"/>
          </a:xfrm>
          <a:prstGeom prst="rect">
            <a:avLst/>
          </a:prstGeom>
        </p:spPr>
      </p:pic>
      <p:sp>
        <p:nvSpPr>
          <p:cNvPr name="TextBox 5" id="5"/>
          <p:cNvSpPr txBox="true"/>
          <p:nvPr/>
        </p:nvSpPr>
        <p:spPr>
          <a:xfrm rot="0">
            <a:off x="1732143" y="1044130"/>
            <a:ext cx="10195580" cy="918170"/>
          </a:xfrm>
          <a:prstGeom prst="rect">
            <a:avLst/>
          </a:prstGeom>
        </p:spPr>
        <p:txBody>
          <a:bodyPr anchor="t" rtlCol="false" tIns="0" lIns="0" bIns="0" rIns="0">
            <a:spAutoFit/>
          </a:bodyPr>
          <a:lstStyle/>
          <a:p>
            <a:pPr algn="l">
              <a:lnSpc>
                <a:spcPts val="7040"/>
              </a:lnSpc>
            </a:pPr>
            <a:r>
              <a:rPr lang="en-US" sz="6399" spc="223">
                <a:solidFill>
                  <a:srgbClr val="020301"/>
                </a:solidFill>
                <a:latin typeface="League Spartan Bold"/>
              </a:rPr>
              <a:t>OBJECTIVES</a:t>
            </a:r>
          </a:p>
        </p:txBody>
      </p:sp>
      <p:sp>
        <p:nvSpPr>
          <p:cNvPr name="TextBox 6" id="6"/>
          <p:cNvSpPr txBox="true"/>
          <p:nvPr/>
        </p:nvSpPr>
        <p:spPr>
          <a:xfrm rot="0">
            <a:off x="9655051" y="9056180"/>
            <a:ext cx="7604249" cy="422910"/>
          </a:xfrm>
          <a:prstGeom prst="rect">
            <a:avLst/>
          </a:prstGeom>
        </p:spPr>
        <p:txBody>
          <a:bodyPr anchor="t" rtlCol="false" tIns="0" lIns="0" bIns="0" rIns="0">
            <a:spAutoFit/>
          </a:bodyPr>
          <a:lstStyle/>
          <a:p>
            <a:pPr algn="r">
              <a:lnSpc>
                <a:spcPts val="3359"/>
              </a:lnSpc>
            </a:pPr>
            <a:r>
              <a:rPr lang="en-US" sz="2400">
                <a:solidFill>
                  <a:srgbClr val="020301"/>
                </a:solidFill>
                <a:latin typeface="Glacial Indifference"/>
              </a:rPr>
              <a:t>Team 3 | Project on Automated Social Media Marketing</a:t>
            </a:r>
          </a:p>
        </p:txBody>
      </p:sp>
      <p:sp>
        <p:nvSpPr>
          <p:cNvPr name="TextBox 7" id="7"/>
          <p:cNvSpPr txBox="true"/>
          <p:nvPr/>
        </p:nvSpPr>
        <p:spPr>
          <a:xfrm rot="0">
            <a:off x="1456796" y="2329626"/>
            <a:ext cx="9561621" cy="6783705"/>
          </a:xfrm>
          <a:prstGeom prst="rect">
            <a:avLst/>
          </a:prstGeom>
        </p:spPr>
        <p:txBody>
          <a:bodyPr anchor="t" rtlCol="false" tIns="0" lIns="0" bIns="0" rIns="0">
            <a:spAutoFit/>
          </a:bodyPr>
          <a:lstStyle/>
          <a:p>
            <a:pPr marL="550548" indent="-275274" lvl="1">
              <a:lnSpc>
                <a:spcPts val="3570"/>
              </a:lnSpc>
              <a:buFont typeface="Arial"/>
              <a:buChar char="•"/>
            </a:pPr>
            <a:r>
              <a:rPr lang="en-US" sz="2550" spc="76">
                <a:solidFill>
                  <a:srgbClr val="020301"/>
                </a:solidFill>
                <a:latin typeface="Glacial Indifference"/>
              </a:rPr>
              <a:t>Our objective with this project is to </a:t>
            </a:r>
            <a:r>
              <a:rPr lang="en-US" sz="2550" spc="76">
                <a:solidFill>
                  <a:srgbClr val="020301"/>
                </a:solidFill>
                <a:latin typeface="Glacial Indifference Bold"/>
              </a:rPr>
              <a:t>automate </a:t>
            </a:r>
            <a:r>
              <a:rPr lang="en-US" sz="2550" spc="76">
                <a:solidFill>
                  <a:srgbClr val="020301"/>
                </a:solidFill>
                <a:latin typeface="Glacial Indifference"/>
              </a:rPr>
              <a:t>this entire process while collecting all the databases through the workflow and making it more efficient.</a:t>
            </a:r>
          </a:p>
          <a:p>
            <a:pPr marL="550548" indent="-275274" lvl="1">
              <a:lnSpc>
                <a:spcPts val="3570"/>
              </a:lnSpc>
              <a:buFont typeface="Arial"/>
              <a:buChar char="•"/>
            </a:pPr>
            <a:r>
              <a:rPr lang="en-US" sz="2550" spc="76">
                <a:solidFill>
                  <a:srgbClr val="020301"/>
                </a:solidFill>
                <a:latin typeface="Glacial Indifference"/>
              </a:rPr>
              <a:t>This project aims to help companies in this field grow rapidly with limited resources, </a:t>
            </a:r>
            <a:r>
              <a:rPr lang="en-US" sz="2550" spc="76">
                <a:solidFill>
                  <a:srgbClr val="020301"/>
                </a:solidFill>
                <a:latin typeface="Glacial Indifference Bold"/>
              </a:rPr>
              <a:t>reduce human errors</a:t>
            </a:r>
            <a:r>
              <a:rPr lang="en-US" sz="2550" spc="76">
                <a:solidFill>
                  <a:srgbClr val="020301"/>
                </a:solidFill>
                <a:latin typeface="Glacial Indifference"/>
              </a:rPr>
              <a:t>, expedite the process with quicker and l</a:t>
            </a:r>
            <a:r>
              <a:rPr lang="en-US" sz="2550" spc="76">
                <a:solidFill>
                  <a:srgbClr val="020301"/>
                </a:solidFill>
                <a:latin typeface="Glacial Indifference Bold"/>
              </a:rPr>
              <a:t>esser handoffs</a:t>
            </a:r>
            <a:r>
              <a:rPr lang="en-US" sz="2550" spc="76">
                <a:solidFill>
                  <a:srgbClr val="020301"/>
                </a:solidFill>
                <a:latin typeface="Glacial Indifference"/>
              </a:rPr>
              <a:t> while keeping track and managing everything with the help of automation.</a:t>
            </a:r>
          </a:p>
          <a:p>
            <a:pPr marL="550548" indent="-275274" lvl="1">
              <a:lnSpc>
                <a:spcPts val="3570"/>
              </a:lnSpc>
              <a:buFont typeface="Arial"/>
              <a:buChar char="•"/>
            </a:pPr>
            <a:r>
              <a:rPr lang="en-US" sz="2550" spc="76">
                <a:solidFill>
                  <a:srgbClr val="020301"/>
                </a:solidFill>
                <a:latin typeface="Glacial Indifference"/>
              </a:rPr>
              <a:t>After implementing the database management and business process modeling in the company’s workflow, the process will be </a:t>
            </a:r>
            <a:r>
              <a:rPr lang="en-US" sz="2550" spc="76">
                <a:solidFill>
                  <a:srgbClr val="020301"/>
                </a:solidFill>
                <a:latin typeface="Glacial Indifference Bold"/>
              </a:rPr>
              <a:t>entirely digital</a:t>
            </a:r>
            <a:r>
              <a:rPr lang="en-US" sz="2550" spc="76">
                <a:solidFill>
                  <a:srgbClr val="020301"/>
                </a:solidFill>
                <a:latin typeface="Glacial Indifference"/>
              </a:rPr>
              <a:t>. </a:t>
            </a:r>
          </a:p>
          <a:p>
            <a:pPr marL="550548" indent="-275274" lvl="1">
              <a:lnSpc>
                <a:spcPts val="3570"/>
              </a:lnSpc>
              <a:buFont typeface="Arial"/>
              <a:buChar char="•"/>
            </a:pPr>
            <a:r>
              <a:rPr lang="en-US" sz="2550" spc="76">
                <a:solidFill>
                  <a:srgbClr val="020301"/>
                </a:solidFill>
                <a:latin typeface="Glacial Indifference"/>
              </a:rPr>
              <a:t>Target areas where business can be expanded.</a:t>
            </a:r>
          </a:p>
          <a:p>
            <a:pPr marL="550548" indent="-275274" lvl="1">
              <a:lnSpc>
                <a:spcPts val="3570"/>
              </a:lnSpc>
              <a:buFont typeface="Arial"/>
              <a:buChar char="•"/>
            </a:pPr>
            <a:r>
              <a:rPr lang="en-US" sz="2550" spc="76">
                <a:solidFill>
                  <a:srgbClr val="020301"/>
                </a:solidFill>
                <a:latin typeface="Glacial Indifference"/>
              </a:rPr>
              <a:t>Better </a:t>
            </a:r>
            <a:r>
              <a:rPr lang="en-US" sz="2550" spc="76">
                <a:solidFill>
                  <a:srgbClr val="020301"/>
                </a:solidFill>
                <a:latin typeface="Glacial Indifference Bold"/>
              </a:rPr>
              <a:t>tracking and analysis</a:t>
            </a:r>
            <a:r>
              <a:rPr lang="en-US" sz="2550" spc="76">
                <a:solidFill>
                  <a:srgbClr val="020301"/>
                </a:solidFill>
                <a:latin typeface="Glacial Indifference"/>
              </a:rPr>
              <a:t> of the workflow where marketing campaigns performed poorly.</a:t>
            </a:r>
          </a:p>
          <a:p>
            <a:pPr algn="l" marL="550548" indent="-275274" lvl="1">
              <a:lnSpc>
                <a:spcPts val="3570"/>
              </a:lnSpc>
              <a:buFont typeface="Arial"/>
              <a:buChar char="•"/>
            </a:pPr>
            <a:r>
              <a:rPr lang="en-US" sz="2550" spc="76">
                <a:solidFill>
                  <a:srgbClr val="020301"/>
                </a:solidFill>
                <a:latin typeface="Glacial Indifference"/>
              </a:rPr>
              <a:t>Quick responses to the current client and prospect future clients.</a:t>
            </a:r>
          </a:p>
        </p:txBody>
      </p:sp>
      <p:sp>
        <p:nvSpPr>
          <p:cNvPr name="TextBox 8" id="8"/>
          <p:cNvSpPr txBox="true"/>
          <p:nvPr/>
        </p:nvSpPr>
        <p:spPr>
          <a:xfrm rot="0">
            <a:off x="17259300" y="9422711"/>
            <a:ext cx="246519" cy="584795"/>
          </a:xfrm>
          <a:prstGeom prst="rect">
            <a:avLst/>
          </a:prstGeom>
        </p:spPr>
        <p:txBody>
          <a:bodyPr anchor="t" rtlCol="false" tIns="0" lIns="0" bIns="0" rIns="0">
            <a:spAutoFit/>
          </a:bodyPr>
          <a:lstStyle/>
          <a:p>
            <a:pPr algn="ctr">
              <a:lnSpc>
                <a:spcPts val="4759"/>
              </a:lnSpc>
            </a:pPr>
            <a:r>
              <a:rPr lang="en-US" sz="3399">
                <a:solidFill>
                  <a:srgbClr val="020301"/>
                </a:solidFill>
                <a:latin typeface="Open Sans Light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0301"/>
        </a:solidFill>
      </p:bgPr>
    </p:bg>
    <p:spTree>
      <p:nvGrpSpPr>
        <p:cNvPr id="1" name=""/>
        <p:cNvGrpSpPr/>
        <p:nvPr/>
      </p:nvGrpSpPr>
      <p:grpSpPr>
        <a:xfrm>
          <a:off x="0" y="0"/>
          <a:ext cx="0" cy="0"/>
          <a:chOff x="0" y="0"/>
          <a:chExt cx="0" cy="0"/>
        </a:xfrm>
      </p:grpSpPr>
      <p:sp>
        <p:nvSpPr>
          <p:cNvPr name="AutoShape 2" id="2"/>
          <p:cNvSpPr/>
          <p:nvPr/>
        </p:nvSpPr>
        <p:spPr>
          <a:xfrm rot="0">
            <a:off x="18002863" y="-233785"/>
            <a:ext cx="567624" cy="10768576"/>
          </a:xfrm>
          <a:prstGeom prst="rect">
            <a:avLst/>
          </a:prstGeom>
          <a:solidFill>
            <a:srgbClr val="F3F5F9"/>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49452" y="2977941"/>
            <a:ext cx="2308090" cy="230809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39008" y="2507982"/>
            <a:ext cx="2208769" cy="289243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070142" y="2498773"/>
            <a:ext cx="3050349" cy="2901645"/>
          </a:xfrm>
          <a:prstGeom prst="rect">
            <a:avLst/>
          </a:prstGeom>
        </p:spPr>
      </p:pic>
      <p:grpSp>
        <p:nvGrpSpPr>
          <p:cNvPr name="Group 6" id="6"/>
          <p:cNvGrpSpPr/>
          <p:nvPr/>
        </p:nvGrpSpPr>
        <p:grpSpPr>
          <a:xfrm rot="0">
            <a:off x="9172575" y="2470198"/>
            <a:ext cx="2887647" cy="3042540"/>
            <a:chOff x="0" y="0"/>
            <a:chExt cx="3850196" cy="4056720"/>
          </a:xfrm>
        </p:grpSpPr>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0"/>
              <a:ext cx="3850196" cy="4056720"/>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641198" y="1159721"/>
              <a:ext cx="2004590" cy="2004590"/>
            </a:xfrm>
            <a:prstGeom prst="rect">
              <a:avLst/>
            </a:prstGeom>
          </p:spPr>
        </p:pic>
      </p:grpSp>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491634" y="6749148"/>
            <a:ext cx="3330858" cy="2204422"/>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3962641" y="6444419"/>
            <a:ext cx="2199944" cy="2813881"/>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2898588" y="3949596"/>
            <a:ext cx="1478766" cy="417751"/>
          </a:xfrm>
          <a:prstGeom prst="rect">
            <a:avLst/>
          </a:prstGeom>
        </p:spPr>
      </p:pic>
      <p:sp>
        <p:nvSpPr>
          <p:cNvPr name="TextBox 12" id="12"/>
          <p:cNvSpPr txBox="true"/>
          <p:nvPr/>
        </p:nvSpPr>
        <p:spPr>
          <a:xfrm rot="0">
            <a:off x="439008" y="399055"/>
            <a:ext cx="10462280" cy="1627426"/>
          </a:xfrm>
          <a:prstGeom prst="rect">
            <a:avLst/>
          </a:prstGeom>
        </p:spPr>
        <p:txBody>
          <a:bodyPr anchor="t" rtlCol="false" tIns="0" lIns="0" bIns="0" rIns="0">
            <a:spAutoFit/>
          </a:bodyPr>
          <a:lstStyle/>
          <a:p>
            <a:pPr algn="l">
              <a:lnSpc>
                <a:spcPts val="6380"/>
              </a:lnSpc>
            </a:pPr>
            <a:r>
              <a:rPr lang="en-US" sz="5800" spc="203">
                <a:solidFill>
                  <a:srgbClr val="FFDB15"/>
                </a:solidFill>
                <a:latin typeface="League Spartan Bold"/>
              </a:rPr>
              <a:t>WORKFLOW OF THE PROCESS</a:t>
            </a:r>
          </a:p>
        </p:txBody>
      </p:sp>
      <p:sp>
        <p:nvSpPr>
          <p:cNvPr name="TextBox 13" id="13"/>
          <p:cNvSpPr txBox="true"/>
          <p:nvPr/>
        </p:nvSpPr>
        <p:spPr>
          <a:xfrm rot="0">
            <a:off x="10281909" y="605790"/>
            <a:ext cx="7281095" cy="422910"/>
          </a:xfrm>
          <a:prstGeom prst="rect">
            <a:avLst/>
          </a:prstGeom>
        </p:spPr>
        <p:txBody>
          <a:bodyPr anchor="t" rtlCol="false" tIns="0" lIns="0" bIns="0" rIns="0">
            <a:spAutoFit/>
          </a:bodyPr>
          <a:lstStyle/>
          <a:p>
            <a:pPr algn="r">
              <a:lnSpc>
                <a:spcPts val="3359"/>
              </a:lnSpc>
            </a:pPr>
            <a:r>
              <a:rPr lang="en-US" sz="2400">
                <a:solidFill>
                  <a:srgbClr val="FFDB15"/>
                </a:solidFill>
                <a:latin typeface="Glacial Indifference"/>
              </a:rPr>
              <a:t>Team 3 | Project on Automated Social Media Marketing</a:t>
            </a:r>
          </a:p>
        </p:txBody>
      </p:sp>
      <p:pic>
        <p:nvPicPr>
          <p:cNvPr name="Picture 14" id="14"/>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7272312" y="3923110"/>
            <a:ext cx="1478766" cy="417751"/>
          </a:xfrm>
          <a:prstGeom prst="rect">
            <a:avLst/>
          </a:prstGeom>
        </p:spPr>
      </p:pic>
      <p:pic>
        <p:nvPicPr>
          <p:cNvPr name="Picture 15" id="15"/>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2204688" y="3923110"/>
            <a:ext cx="1478766" cy="417751"/>
          </a:xfrm>
          <a:prstGeom prst="rect">
            <a:avLst/>
          </a:prstGeom>
        </p:spPr>
      </p:pic>
      <p:pic>
        <p:nvPicPr>
          <p:cNvPr name="Picture 16" id="16"/>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true" rot="7672759">
            <a:off x="14385127" y="7034224"/>
            <a:ext cx="1478766" cy="417751"/>
          </a:xfrm>
          <a:prstGeom prst="rect">
            <a:avLst/>
          </a:prstGeom>
        </p:spPr>
      </p:pic>
      <p:pic>
        <p:nvPicPr>
          <p:cNvPr name="Picture 17" id="17"/>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true" rot="-10800000">
            <a:off x="7569464" y="7589116"/>
            <a:ext cx="1478766" cy="417751"/>
          </a:xfrm>
          <a:prstGeom prst="rect">
            <a:avLst/>
          </a:prstGeom>
        </p:spPr>
      </p:pic>
      <p:pic>
        <p:nvPicPr>
          <p:cNvPr name="Picture 18" id="18"/>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true" rot="-8843974">
            <a:off x="1539439" y="7014787"/>
            <a:ext cx="1478766" cy="417751"/>
          </a:xfrm>
          <a:prstGeom prst="rect">
            <a:avLst/>
          </a:prstGeom>
        </p:spPr>
      </p:pic>
      <p:sp>
        <p:nvSpPr>
          <p:cNvPr name="TextBox 19" id="19"/>
          <p:cNvSpPr txBox="true"/>
          <p:nvPr/>
        </p:nvSpPr>
        <p:spPr>
          <a:xfrm rot="0">
            <a:off x="1028700" y="5724228"/>
            <a:ext cx="1042690" cy="438110"/>
          </a:xfrm>
          <a:prstGeom prst="rect">
            <a:avLst/>
          </a:prstGeom>
        </p:spPr>
        <p:txBody>
          <a:bodyPr anchor="t" rtlCol="false" tIns="0" lIns="0" bIns="0" rIns="0">
            <a:spAutoFit/>
          </a:bodyPr>
          <a:lstStyle/>
          <a:p>
            <a:pPr algn="ctr">
              <a:lnSpc>
                <a:spcPts val="3500"/>
              </a:lnSpc>
            </a:pPr>
            <a:r>
              <a:rPr lang="en-US" sz="2500">
                <a:solidFill>
                  <a:srgbClr val="FFDB15"/>
                </a:solidFill>
                <a:latin typeface="League Spartan"/>
              </a:rPr>
              <a:t>Client </a:t>
            </a:r>
          </a:p>
        </p:txBody>
      </p:sp>
      <p:sp>
        <p:nvSpPr>
          <p:cNvPr name="TextBox 20" id="20"/>
          <p:cNvSpPr txBox="true"/>
          <p:nvPr/>
        </p:nvSpPr>
        <p:spPr>
          <a:xfrm rot="0">
            <a:off x="3998093" y="5533748"/>
            <a:ext cx="3610808" cy="438110"/>
          </a:xfrm>
          <a:prstGeom prst="rect">
            <a:avLst/>
          </a:prstGeom>
        </p:spPr>
        <p:txBody>
          <a:bodyPr anchor="t" rtlCol="false" tIns="0" lIns="0" bIns="0" rIns="0">
            <a:spAutoFit/>
          </a:bodyPr>
          <a:lstStyle/>
          <a:p>
            <a:pPr algn="ctr">
              <a:lnSpc>
                <a:spcPts val="3500"/>
              </a:lnSpc>
            </a:pPr>
            <a:r>
              <a:rPr lang="en-US" sz="2500">
                <a:solidFill>
                  <a:srgbClr val="FFDB15"/>
                </a:solidFill>
                <a:latin typeface="League Spartan"/>
              </a:rPr>
              <a:t>Operational Manager</a:t>
            </a:r>
          </a:p>
        </p:txBody>
      </p:sp>
      <p:sp>
        <p:nvSpPr>
          <p:cNvPr name="TextBox 21" id="21"/>
          <p:cNvSpPr txBox="true"/>
          <p:nvPr/>
        </p:nvSpPr>
        <p:spPr>
          <a:xfrm rot="0">
            <a:off x="9753940" y="5695653"/>
            <a:ext cx="1724918" cy="438110"/>
          </a:xfrm>
          <a:prstGeom prst="rect">
            <a:avLst/>
          </a:prstGeom>
        </p:spPr>
        <p:txBody>
          <a:bodyPr anchor="t" rtlCol="false" tIns="0" lIns="0" bIns="0" rIns="0">
            <a:spAutoFit/>
          </a:bodyPr>
          <a:lstStyle/>
          <a:p>
            <a:pPr algn="ctr">
              <a:lnSpc>
                <a:spcPts val="3500"/>
              </a:lnSpc>
            </a:pPr>
            <a:r>
              <a:rPr lang="en-US" sz="2500">
                <a:solidFill>
                  <a:srgbClr val="FFDB15"/>
                </a:solidFill>
                <a:latin typeface="League Spartan"/>
              </a:rPr>
              <a:t>Campaign</a:t>
            </a:r>
          </a:p>
        </p:txBody>
      </p:sp>
      <p:sp>
        <p:nvSpPr>
          <p:cNvPr name="TextBox 22" id="22"/>
          <p:cNvSpPr txBox="true"/>
          <p:nvPr/>
        </p:nvSpPr>
        <p:spPr>
          <a:xfrm rot="0">
            <a:off x="15595316" y="5724228"/>
            <a:ext cx="910292" cy="438110"/>
          </a:xfrm>
          <a:prstGeom prst="rect">
            <a:avLst/>
          </a:prstGeom>
        </p:spPr>
        <p:txBody>
          <a:bodyPr anchor="t" rtlCol="false" tIns="0" lIns="0" bIns="0" rIns="0">
            <a:spAutoFit/>
          </a:bodyPr>
          <a:lstStyle/>
          <a:p>
            <a:pPr algn="ctr">
              <a:lnSpc>
                <a:spcPts val="3500"/>
              </a:lnSpc>
            </a:pPr>
            <a:r>
              <a:rPr lang="en-US" sz="2500">
                <a:solidFill>
                  <a:srgbClr val="FFDB15"/>
                </a:solidFill>
                <a:latin typeface="League Spartan"/>
              </a:rPr>
              <a:t>Team</a:t>
            </a:r>
          </a:p>
        </p:txBody>
      </p:sp>
      <p:sp>
        <p:nvSpPr>
          <p:cNvPr name="TextBox 23" id="23"/>
          <p:cNvSpPr txBox="true"/>
          <p:nvPr/>
        </p:nvSpPr>
        <p:spPr>
          <a:xfrm rot="0">
            <a:off x="11214594" y="9105920"/>
            <a:ext cx="1884938" cy="438110"/>
          </a:xfrm>
          <a:prstGeom prst="rect">
            <a:avLst/>
          </a:prstGeom>
        </p:spPr>
        <p:txBody>
          <a:bodyPr anchor="t" rtlCol="false" tIns="0" lIns="0" bIns="0" rIns="0">
            <a:spAutoFit/>
          </a:bodyPr>
          <a:lstStyle/>
          <a:p>
            <a:pPr algn="ctr">
              <a:lnSpc>
                <a:spcPts val="3500"/>
              </a:lnSpc>
            </a:pPr>
            <a:r>
              <a:rPr lang="en-US" sz="2500">
                <a:solidFill>
                  <a:srgbClr val="FFDB15"/>
                </a:solidFill>
                <a:latin typeface="League Spartan"/>
              </a:rPr>
              <a:t>Deliverable</a:t>
            </a:r>
          </a:p>
        </p:txBody>
      </p:sp>
      <p:sp>
        <p:nvSpPr>
          <p:cNvPr name="TextBox 24" id="24"/>
          <p:cNvSpPr txBox="true"/>
          <p:nvPr/>
        </p:nvSpPr>
        <p:spPr>
          <a:xfrm rot="0">
            <a:off x="4420003" y="9486880"/>
            <a:ext cx="1285220" cy="438110"/>
          </a:xfrm>
          <a:prstGeom prst="rect">
            <a:avLst/>
          </a:prstGeom>
        </p:spPr>
        <p:txBody>
          <a:bodyPr anchor="t" rtlCol="false" tIns="0" lIns="0" bIns="0" rIns="0">
            <a:spAutoFit/>
          </a:bodyPr>
          <a:lstStyle/>
          <a:p>
            <a:pPr algn="ctr">
              <a:lnSpc>
                <a:spcPts val="3500"/>
              </a:lnSpc>
            </a:pPr>
            <a:r>
              <a:rPr lang="en-US" sz="2500">
                <a:solidFill>
                  <a:srgbClr val="FFDB15"/>
                </a:solidFill>
                <a:latin typeface="League Spartan"/>
              </a:rPr>
              <a:t>Reports</a:t>
            </a:r>
          </a:p>
        </p:txBody>
      </p:sp>
      <p:sp>
        <p:nvSpPr>
          <p:cNvPr name="TextBox 25" id="25"/>
          <p:cNvSpPr txBox="true"/>
          <p:nvPr/>
        </p:nvSpPr>
        <p:spPr>
          <a:xfrm rot="0">
            <a:off x="3014251" y="4509500"/>
            <a:ext cx="938927" cy="352404"/>
          </a:xfrm>
          <a:prstGeom prst="rect">
            <a:avLst/>
          </a:prstGeom>
        </p:spPr>
        <p:txBody>
          <a:bodyPr anchor="t" rtlCol="false" tIns="0" lIns="0" bIns="0" rIns="0">
            <a:spAutoFit/>
          </a:bodyPr>
          <a:lstStyle/>
          <a:p>
            <a:pPr algn="ctr">
              <a:lnSpc>
                <a:spcPts val="2800"/>
              </a:lnSpc>
            </a:pPr>
            <a:r>
              <a:rPr lang="en-US" sz="2000">
                <a:solidFill>
                  <a:srgbClr val="FFDB15"/>
                </a:solidFill>
                <a:latin typeface="Open Sans Light Italics"/>
              </a:rPr>
              <a:t>Requests</a:t>
            </a:r>
          </a:p>
        </p:txBody>
      </p:sp>
      <p:sp>
        <p:nvSpPr>
          <p:cNvPr name="TextBox 26" id="26"/>
          <p:cNvSpPr txBox="true"/>
          <p:nvPr/>
        </p:nvSpPr>
        <p:spPr>
          <a:xfrm rot="0">
            <a:off x="7252786" y="4509500"/>
            <a:ext cx="1651159" cy="352404"/>
          </a:xfrm>
          <a:prstGeom prst="rect">
            <a:avLst/>
          </a:prstGeom>
        </p:spPr>
        <p:txBody>
          <a:bodyPr anchor="t" rtlCol="false" tIns="0" lIns="0" bIns="0" rIns="0">
            <a:spAutoFit/>
          </a:bodyPr>
          <a:lstStyle/>
          <a:p>
            <a:pPr algn="ctr">
              <a:lnSpc>
                <a:spcPts val="2800"/>
              </a:lnSpc>
            </a:pPr>
            <a:r>
              <a:rPr lang="en-US" sz="2000">
                <a:solidFill>
                  <a:srgbClr val="FFDB15"/>
                </a:solidFill>
                <a:latin typeface="Open Sans Light Italics"/>
              </a:rPr>
              <a:t>Comes up with </a:t>
            </a:r>
          </a:p>
        </p:txBody>
      </p:sp>
      <p:sp>
        <p:nvSpPr>
          <p:cNvPr name="TextBox 27" id="27"/>
          <p:cNvSpPr txBox="true"/>
          <p:nvPr/>
        </p:nvSpPr>
        <p:spPr>
          <a:xfrm rot="0">
            <a:off x="12483239" y="4509500"/>
            <a:ext cx="921663" cy="352404"/>
          </a:xfrm>
          <a:prstGeom prst="rect">
            <a:avLst/>
          </a:prstGeom>
        </p:spPr>
        <p:txBody>
          <a:bodyPr anchor="t" rtlCol="false" tIns="0" lIns="0" bIns="0" rIns="0">
            <a:spAutoFit/>
          </a:bodyPr>
          <a:lstStyle/>
          <a:p>
            <a:pPr algn="ctr">
              <a:lnSpc>
                <a:spcPts val="2800"/>
              </a:lnSpc>
            </a:pPr>
            <a:r>
              <a:rPr lang="en-US" sz="2000">
                <a:solidFill>
                  <a:srgbClr val="FFDB15"/>
                </a:solidFill>
                <a:latin typeface="Open Sans Light Italics"/>
              </a:rPr>
              <a:t>Assigned</a:t>
            </a:r>
          </a:p>
        </p:txBody>
      </p:sp>
      <p:sp>
        <p:nvSpPr>
          <p:cNvPr name="TextBox 28" id="28"/>
          <p:cNvSpPr txBox="true"/>
          <p:nvPr/>
        </p:nvSpPr>
        <p:spPr>
          <a:xfrm rot="0">
            <a:off x="15595316" y="7236712"/>
            <a:ext cx="787896" cy="352404"/>
          </a:xfrm>
          <a:prstGeom prst="rect">
            <a:avLst/>
          </a:prstGeom>
        </p:spPr>
        <p:txBody>
          <a:bodyPr anchor="t" rtlCol="false" tIns="0" lIns="0" bIns="0" rIns="0">
            <a:spAutoFit/>
          </a:bodyPr>
          <a:lstStyle/>
          <a:p>
            <a:pPr algn="ctr">
              <a:lnSpc>
                <a:spcPts val="2800"/>
              </a:lnSpc>
            </a:pPr>
            <a:r>
              <a:rPr lang="en-US" sz="2000">
                <a:solidFill>
                  <a:srgbClr val="FFDB15"/>
                </a:solidFill>
                <a:latin typeface="Open Sans Light Italics"/>
              </a:rPr>
              <a:t>Creates</a:t>
            </a:r>
          </a:p>
        </p:txBody>
      </p:sp>
      <p:sp>
        <p:nvSpPr>
          <p:cNvPr name="TextBox 29" id="29"/>
          <p:cNvSpPr txBox="true"/>
          <p:nvPr/>
        </p:nvSpPr>
        <p:spPr>
          <a:xfrm rot="0">
            <a:off x="7847602" y="8198740"/>
            <a:ext cx="1019056" cy="352404"/>
          </a:xfrm>
          <a:prstGeom prst="rect">
            <a:avLst/>
          </a:prstGeom>
        </p:spPr>
        <p:txBody>
          <a:bodyPr anchor="t" rtlCol="false" tIns="0" lIns="0" bIns="0" rIns="0">
            <a:spAutoFit/>
          </a:bodyPr>
          <a:lstStyle/>
          <a:p>
            <a:pPr algn="ctr">
              <a:lnSpc>
                <a:spcPts val="2800"/>
              </a:lnSpc>
            </a:pPr>
            <a:r>
              <a:rPr lang="en-US" sz="2000">
                <a:solidFill>
                  <a:srgbClr val="FFDB15"/>
                </a:solidFill>
                <a:latin typeface="Open Sans Light Italics"/>
              </a:rPr>
              <a:t>Evaluates</a:t>
            </a:r>
          </a:p>
        </p:txBody>
      </p:sp>
      <p:sp>
        <p:nvSpPr>
          <p:cNvPr name="TextBox 30" id="30"/>
          <p:cNvSpPr txBox="true"/>
          <p:nvPr/>
        </p:nvSpPr>
        <p:spPr>
          <a:xfrm rot="0">
            <a:off x="1693084" y="7541491"/>
            <a:ext cx="719673" cy="352404"/>
          </a:xfrm>
          <a:prstGeom prst="rect">
            <a:avLst/>
          </a:prstGeom>
        </p:spPr>
        <p:txBody>
          <a:bodyPr anchor="t" rtlCol="false" tIns="0" lIns="0" bIns="0" rIns="0">
            <a:spAutoFit/>
          </a:bodyPr>
          <a:lstStyle/>
          <a:p>
            <a:pPr algn="ctr">
              <a:lnSpc>
                <a:spcPts val="2800"/>
              </a:lnSpc>
            </a:pPr>
            <a:r>
              <a:rPr lang="en-US" sz="2000">
                <a:solidFill>
                  <a:srgbClr val="FFDB15"/>
                </a:solidFill>
                <a:latin typeface="Open Sans Light Italics"/>
              </a:rPr>
              <a:t>Shares</a:t>
            </a:r>
          </a:p>
        </p:txBody>
      </p:sp>
      <p:sp>
        <p:nvSpPr>
          <p:cNvPr name="TextBox 31" id="31"/>
          <p:cNvSpPr txBox="true"/>
          <p:nvPr/>
        </p:nvSpPr>
        <p:spPr>
          <a:xfrm rot="0">
            <a:off x="17259300" y="9422711"/>
            <a:ext cx="246519"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8002863" y="-233785"/>
            <a:ext cx="567624" cy="10768576"/>
          </a:xfrm>
          <a:prstGeom prst="rect">
            <a:avLst/>
          </a:prstGeom>
          <a:solidFill>
            <a:srgbClr val="020301"/>
          </a:solidFill>
        </p:spPr>
      </p:sp>
      <p:pic>
        <p:nvPicPr>
          <p:cNvPr name="Picture 3" id="3"/>
          <p:cNvPicPr>
            <a:picLocks noChangeAspect="true"/>
          </p:cNvPicPr>
          <p:nvPr/>
        </p:nvPicPr>
        <p:blipFill>
          <a:blip r:embed="rId3"/>
          <a:srcRect l="0" t="0" r="0" b="0"/>
          <a:stretch>
            <a:fillRect/>
          </a:stretch>
        </p:blipFill>
        <p:spPr>
          <a:xfrm flipH="false" flipV="false" rot="0">
            <a:off x="367339" y="1711040"/>
            <a:ext cx="14294304" cy="7573963"/>
          </a:xfrm>
          <a:prstGeom prst="rect">
            <a:avLst/>
          </a:prstGeom>
        </p:spPr>
      </p:pic>
      <p:sp>
        <p:nvSpPr>
          <p:cNvPr name="TextBox 4" id="4"/>
          <p:cNvSpPr txBox="true"/>
          <p:nvPr/>
        </p:nvSpPr>
        <p:spPr>
          <a:xfrm rot="0">
            <a:off x="9749770" y="1085850"/>
            <a:ext cx="7509530" cy="2706251"/>
          </a:xfrm>
          <a:prstGeom prst="rect">
            <a:avLst/>
          </a:prstGeom>
        </p:spPr>
        <p:txBody>
          <a:bodyPr anchor="t" rtlCol="false" tIns="0" lIns="0" bIns="0" rIns="0">
            <a:spAutoFit/>
          </a:bodyPr>
          <a:lstStyle/>
          <a:p>
            <a:pPr algn="l">
              <a:lnSpc>
                <a:spcPts val="7040"/>
              </a:lnSpc>
            </a:pPr>
            <a:r>
              <a:rPr lang="en-US" sz="6399" spc="223">
                <a:solidFill>
                  <a:srgbClr val="020301"/>
                </a:solidFill>
                <a:latin typeface="League Spartan Bold"/>
              </a:rPr>
              <a:t>ENTITY RELATIONSHIP DIAGRAM</a:t>
            </a:r>
          </a:p>
        </p:txBody>
      </p:sp>
      <p:sp>
        <p:nvSpPr>
          <p:cNvPr name="TextBox 5" id="5"/>
          <p:cNvSpPr txBox="true"/>
          <p:nvPr/>
        </p:nvSpPr>
        <p:spPr>
          <a:xfrm rot="0">
            <a:off x="1028700" y="9475504"/>
            <a:ext cx="7361883" cy="422910"/>
          </a:xfrm>
          <a:prstGeom prst="rect">
            <a:avLst/>
          </a:prstGeom>
        </p:spPr>
        <p:txBody>
          <a:bodyPr anchor="t" rtlCol="false" tIns="0" lIns="0" bIns="0" rIns="0">
            <a:spAutoFit/>
          </a:bodyPr>
          <a:lstStyle/>
          <a:p>
            <a:pPr algn="l">
              <a:lnSpc>
                <a:spcPts val="3359"/>
              </a:lnSpc>
            </a:pPr>
            <a:r>
              <a:rPr lang="en-US" sz="2400">
                <a:solidFill>
                  <a:srgbClr val="020301"/>
                </a:solidFill>
                <a:latin typeface="Glacial Indifference"/>
              </a:rPr>
              <a:t>Team 3 | Project on Automated Social Media Marketing</a:t>
            </a:r>
          </a:p>
        </p:txBody>
      </p:sp>
      <p:pic>
        <p:nvPicPr>
          <p:cNvPr name="Picture 6" id="6"/>
          <p:cNvPicPr>
            <a:picLocks noChangeAspect="true"/>
          </p:cNvPicPr>
          <p:nvPr/>
        </p:nvPicPr>
        <p:blipFill>
          <a:blip r:embed="rId4">
            <a:alphaModFix amt="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661643" y="4519216"/>
            <a:ext cx="4605767" cy="6723747"/>
          </a:xfrm>
          <a:prstGeom prst="rect">
            <a:avLst/>
          </a:prstGeom>
        </p:spPr>
      </p:pic>
      <p:sp>
        <p:nvSpPr>
          <p:cNvPr name="TextBox 7" id="7"/>
          <p:cNvSpPr txBox="true"/>
          <p:nvPr/>
        </p:nvSpPr>
        <p:spPr>
          <a:xfrm rot="0">
            <a:off x="17259300" y="9422711"/>
            <a:ext cx="246519" cy="584795"/>
          </a:xfrm>
          <a:prstGeom prst="rect">
            <a:avLst/>
          </a:prstGeom>
        </p:spPr>
        <p:txBody>
          <a:bodyPr anchor="t" rtlCol="false" tIns="0" lIns="0" bIns="0" rIns="0">
            <a:spAutoFit/>
          </a:bodyPr>
          <a:lstStyle/>
          <a:p>
            <a:pPr algn="ctr">
              <a:lnSpc>
                <a:spcPts val="4759"/>
              </a:lnSpc>
            </a:pPr>
            <a:r>
              <a:rPr lang="en-US" sz="3399">
                <a:solidFill>
                  <a:srgbClr val="020301"/>
                </a:solidFill>
                <a:latin typeface="Open Sans Light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0301"/>
        </a:solidFill>
      </p:bgPr>
    </p:bg>
    <p:spTree>
      <p:nvGrpSpPr>
        <p:cNvPr id="1" name=""/>
        <p:cNvGrpSpPr/>
        <p:nvPr/>
      </p:nvGrpSpPr>
      <p:grpSpPr>
        <a:xfrm>
          <a:off x="0" y="0"/>
          <a:ext cx="0" cy="0"/>
          <a:chOff x="0" y="0"/>
          <a:chExt cx="0" cy="0"/>
        </a:xfrm>
      </p:grpSpPr>
      <p:sp>
        <p:nvSpPr>
          <p:cNvPr name="AutoShape 2" id="2"/>
          <p:cNvSpPr/>
          <p:nvPr/>
        </p:nvSpPr>
        <p:spPr>
          <a:xfrm rot="0">
            <a:off x="18002863" y="-233785"/>
            <a:ext cx="567624" cy="10768576"/>
          </a:xfrm>
          <a:prstGeom prst="rect">
            <a:avLst/>
          </a:prstGeom>
          <a:solidFill>
            <a:srgbClr val="F3F5F9"/>
          </a:solidFill>
        </p:spPr>
      </p:sp>
      <p:pic>
        <p:nvPicPr>
          <p:cNvPr name="Picture 3" id="3"/>
          <p:cNvPicPr>
            <a:picLocks noChangeAspect="true"/>
          </p:cNvPicPr>
          <p:nvPr/>
        </p:nvPicPr>
        <p:blipFill>
          <a:blip r:embed="rId2"/>
          <a:srcRect l="0" t="0" r="0" b="0"/>
          <a:stretch>
            <a:fillRect/>
          </a:stretch>
        </p:blipFill>
        <p:spPr>
          <a:xfrm flipH="false" flipV="false" rot="0">
            <a:off x="385872" y="3148927"/>
            <a:ext cx="6373350" cy="253386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8021449" y="3851878"/>
            <a:ext cx="8494985" cy="1127965"/>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254270" y="6693038"/>
            <a:ext cx="12389724" cy="2430960"/>
          </a:xfrm>
          <a:prstGeom prst="rect">
            <a:avLst/>
          </a:prstGeom>
        </p:spPr>
      </p:pic>
      <p:sp>
        <p:nvSpPr>
          <p:cNvPr name="TextBox 6" id="6"/>
          <p:cNvSpPr txBox="true"/>
          <p:nvPr/>
        </p:nvSpPr>
        <p:spPr>
          <a:xfrm rot="0">
            <a:off x="10597584" y="9436026"/>
            <a:ext cx="6661716" cy="312420"/>
          </a:xfrm>
          <a:prstGeom prst="rect">
            <a:avLst/>
          </a:prstGeom>
        </p:spPr>
        <p:txBody>
          <a:bodyPr anchor="t" rtlCol="false" tIns="0" lIns="0" bIns="0" rIns="0">
            <a:spAutoFit/>
          </a:bodyPr>
          <a:lstStyle/>
          <a:p>
            <a:pPr algn="r">
              <a:lnSpc>
                <a:spcPts val="2520"/>
              </a:lnSpc>
            </a:pPr>
            <a:r>
              <a:rPr lang="en-US" sz="1800">
                <a:solidFill>
                  <a:srgbClr val="FFDB15"/>
                </a:solidFill>
                <a:latin typeface="Glacial Indifference"/>
              </a:rPr>
              <a:t>Team 3 | Project on Automated Social Media Marketing</a:t>
            </a:r>
          </a:p>
        </p:txBody>
      </p:sp>
      <p:sp>
        <p:nvSpPr>
          <p:cNvPr name="TextBox 7" id="7"/>
          <p:cNvSpPr txBox="true"/>
          <p:nvPr/>
        </p:nvSpPr>
        <p:spPr>
          <a:xfrm rot="0">
            <a:off x="385872" y="641637"/>
            <a:ext cx="8214380" cy="1812211"/>
          </a:xfrm>
          <a:prstGeom prst="rect">
            <a:avLst/>
          </a:prstGeom>
        </p:spPr>
        <p:txBody>
          <a:bodyPr anchor="t" rtlCol="false" tIns="0" lIns="0" bIns="0" rIns="0">
            <a:spAutoFit/>
          </a:bodyPr>
          <a:lstStyle/>
          <a:p>
            <a:pPr algn="l">
              <a:lnSpc>
                <a:spcPts val="7040"/>
              </a:lnSpc>
            </a:pPr>
            <a:r>
              <a:rPr lang="en-US" sz="6399" spc="223">
                <a:solidFill>
                  <a:srgbClr val="FFDB15"/>
                </a:solidFill>
                <a:latin typeface="League Spartan Bold"/>
              </a:rPr>
              <a:t>DATABASE DEMONSTRATION</a:t>
            </a:r>
          </a:p>
        </p:txBody>
      </p:sp>
      <p:sp>
        <p:nvSpPr>
          <p:cNvPr name="TextBox 8" id="8"/>
          <p:cNvSpPr txBox="true"/>
          <p:nvPr/>
        </p:nvSpPr>
        <p:spPr>
          <a:xfrm rot="0">
            <a:off x="2736996" y="5912279"/>
            <a:ext cx="1671102" cy="352404"/>
          </a:xfrm>
          <a:prstGeom prst="rect">
            <a:avLst/>
          </a:prstGeom>
        </p:spPr>
        <p:txBody>
          <a:bodyPr anchor="t" rtlCol="false" tIns="0" lIns="0" bIns="0" rIns="0">
            <a:spAutoFit/>
          </a:bodyPr>
          <a:lstStyle/>
          <a:p>
            <a:pPr algn="ctr">
              <a:lnSpc>
                <a:spcPts val="2800"/>
              </a:lnSpc>
            </a:pPr>
            <a:r>
              <a:rPr lang="en-US" sz="2000">
                <a:solidFill>
                  <a:srgbClr val="FFDB15"/>
                </a:solidFill>
                <a:latin typeface="Open Sans Light Bold Italics"/>
              </a:rPr>
              <a:t>Created Table</a:t>
            </a:r>
          </a:p>
        </p:txBody>
      </p:sp>
      <p:sp>
        <p:nvSpPr>
          <p:cNvPr name="TextBox 9" id="9"/>
          <p:cNvSpPr txBox="true"/>
          <p:nvPr/>
        </p:nvSpPr>
        <p:spPr>
          <a:xfrm rot="0">
            <a:off x="9330834" y="5330389"/>
            <a:ext cx="3593604" cy="352404"/>
          </a:xfrm>
          <a:prstGeom prst="rect">
            <a:avLst/>
          </a:prstGeom>
        </p:spPr>
        <p:txBody>
          <a:bodyPr anchor="t" rtlCol="false" tIns="0" lIns="0" bIns="0" rIns="0">
            <a:spAutoFit/>
          </a:bodyPr>
          <a:lstStyle/>
          <a:p>
            <a:pPr algn="ctr">
              <a:lnSpc>
                <a:spcPts val="2800"/>
              </a:lnSpc>
            </a:pPr>
            <a:r>
              <a:rPr lang="en-US" sz="2000">
                <a:solidFill>
                  <a:srgbClr val="FFDB15"/>
                </a:solidFill>
                <a:latin typeface="Open Sans Light Bold Italics"/>
              </a:rPr>
              <a:t>Added Primary &amp; Foreign Keys</a:t>
            </a:r>
          </a:p>
        </p:txBody>
      </p:sp>
      <p:sp>
        <p:nvSpPr>
          <p:cNvPr name="TextBox 10" id="10"/>
          <p:cNvSpPr txBox="true"/>
          <p:nvPr/>
        </p:nvSpPr>
        <p:spPr>
          <a:xfrm rot="0">
            <a:off x="5707959" y="9448670"/>
            <a:ext cx="2102525" cy="352404"/>
          </a:xfrm>
          <a:prstGeom prst="rect">
            <a:avLst/>
          </a:prstGeom>
        </p:spPr>
        <p:txBody>
          <a:bodyPr anchor="t" rtlCol="false" tIns="0" lIns="0" bIns="0" rIns="0">
            <a:spAutoFit/>
          </a:bodyPr>
          <a:lstStyle/>
          <a:p>
            <a:pPr algn="ctr">
              <a:lnSpc>
                <a:spcPts val="2800"/>
              </a:lnSpc>
            </a:pPr>
            <a:r>
              <a:rPr lang="en-US" sz="2000">
                <a:solidFill>
                  <a:srgbClr val="FFDB15"/>
                </a:solidFill>
                <a:latin typeface="Open Sans Light Bold Italics"/>
              </a:rPr>
              <a:t>Added Comments</a:t>
            </a:r>
          </a:p>
        </p:txBody>
      </p:sp>
      <p:pic>
        <p:nvPicPr>
          <p:cNvPr name="Picture 11" id="11"/>
          <p:cNvPicPr>
            <a:picLocks noChangeAspect="true"/>
          </p:cNvPicPr>
          <p:nvPr/>
        </p:nvPicPr>
        <p:blipFill>
          <a:blip r:embed="rId5">
            <a:alphaModFix amt="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409321" y="6055685"/>
            <a:ext cx="3345565" cy="4884036"/>
          </a:xfrm>
          <a:prstGeom prst="rect">
            <a:avLst/>
          </a:prstGeom>
        </p:spPr>
      </p:pic>
      <p:sp>
        <p:nvSpPr>
          <p:cNvPr name="TextBox 12" id="12"/>
          <p:cNvSpPr txBox="true"/>
          <p:nvPr/>
        </p:nvSpPr>
        <p:spPr>
          <a:xfrm rot="0">
            <a:off x="17259300" y="9422711"/>
            <a:ext cx="246519"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DAEx2O64j9k</dc:identifier>
  <dcterms:modified xsi:type="dcterms:W3CDTF">2011-08-01T06:04:30Z</dcterms:modified>
  <cp:revision>1</cp:revision>
  <dc:title>Yellow Modern Creative Corporate Social Media Strategy Presentation</dc:title>
</cp:coreProperties>
</file>